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322" r:id="rId5"/>
    <p:sldId id="261" r:id="rId6"/>
    <p:sldId id="262" r:id="rId7"/>
    <p:sldId id="263" r:id="rId8"/>
    <p:sldId id="264" r:id="rId9"/>
    <p:sldId id="265" r:id="rId10"/>
    <p:sldId id="266" r:id="rId11"/>
    <p:sldId id="268" r:id="rId12"/>
    <p:sldId id="269" r:id="rId13"/>
    <p:sldId id="324" r:id="rId14"/>
    <p:sldId id="270" r:id="rId15"/>
    <p:sldId id="326" r:id="rId16"/>
    <p:sldId id="271" r:id="rId17"/>
    <p:sldId id="327" r:id="rId18"/>
    <p:sldId id="273" r:id="rId19"/>
    <p:sldId id="274" r:id="rId20"/>
    <p:sldId id="328" r:id="rId21"/>
    <p:sldId id="276" r:id="rId22"/>
    <p:sldId id="277" r:id="rId23"/>
    <p:sldId id="329" r:id="rId24"/>
    <p:sldId id="278" r:id="rId25"/>
    <p:sldId id="279" r:id="rId26"/>
    <p:sldId id="280" r:id="rId27"/>
    <p:sldId id="281" r:id="rId28"/>
    <p:sldId id="282" r:id="rId29"/>
    <p:sldId id="283" r:id="rId30"/>
    <p:sldId id="284" r:id="rId31"/>
    <p:sldId id="285" r:id="rId32"/>
    <p:sldId id="330" r:id="rId33"/>
    <p:sldId id="286" r:id="rId34"/>
    <p:sldId id="287" r:id="rId35"/>
    <p:sldId id="288" r:id="rId36"/>
    <p:sldId id="289" r:id="rId37"/>
    <p:sldId id="292" r:id="rId38"/>
    <p:sldId id="293" r:id="rId39"/>
    <p:sldId id="331" r:id="rId40"/>
    <p:sldId id="294" r:id="rId41"/>
    <p:sldId id="332" r:id="rId42"/>
    <p:sldId id="295" r:id="rId43"/>
    <p:sldId id="333" r:id="rId44"/>
    <p:sldId id="296" r:id="rId45"/>
    <p:sldId id="334" r:id="rId46"/>
    <p:sldId id="297" r:id="rId47"/>
    <p:sldId id="298" r:id="rId48"/>
    <p:sldId id="299" r:id="rId49"/>
    <p:sldId id="300" r:id="rId50"/>
    <p:sldId id="301" r:id="rId51"/>
    <p:sldId id="302" r:id="rId52"/>
    <p:sldId id="303" r:id="rId53"/>
    <p:sldId id="306" r:id="rId54"/>
    <p:sldId id="308" r:id="rId55"/>
    <p:sldId id="309" r:id="rId56"/>
    <p:sldId id="310" r:id="rId57"/>
    <p:sldId id="311" r:id="rId58"/>
    <p:sldId id="312" r:id="rId59"/>
    <p:sldId id="313" r:id="rId60"/>
    <p:sldId id="314" r:id="rId61"/>
    <p:sldId id="315" r:id="rId62"/>
    <p:sldId id="316" r:id="rId63"/>
    <p:sldId id="317" r:id="rId64"/>
    <p:sldId id="318" r:id="rId65"/>
    <p:sldId id="320" r:id="rId66"/>
    <p:sldId id="321" r:id="rId67"/>
  </p:sldIdLst>
  <p:sldSz cx="9144000" cy="6858000" type="screen4x3"/>
  <p:notesSz cx="9144000" cy="68580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8" d="100"/>
          <a:sy n="108" d="100"/>
        </p:scale>
        <p:origin x="1704" y="102"/>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80"/>
          </a:xfrm>
          <a:prstGeom prst="rect">
            <a:avLst/>
          </a:prstGeom>
        </p:spPr>
        <p:txBody>
          <a:bodyPr wrap="square" lIns="0" tIns="0" rIns="0" bIns="0">
            <a:spAutoFit/>
          </a:bodyPr>
          <a:lstStyle>
            <a:lvl1pPr>
              <a:defRPr sz="3600" b="0" i="0">
                <a:solidFill>
                  <a:schemeClr val="tx1"/>
                </a:solidFill>
                <a:latin typeface="Arial"/>
                <a:cs typeface="Arial"/>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sz="1800" b="0" i="0">
                <a:solidFill>
                  <a:schemeClr val="tx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11/27/2023</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600" b="0" i="0">
                <a:solidFill>
                  <a:schemeClr val="tx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800" b="0" i="0">
                <a:solidFill>
                  <a:schemeClr val="tx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11/27/2023</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600" b="0" i="0">
                <a:solidFill>
                  <a:schemeClr val="tx1"/>
                </a:solidFill>
                <a:latin typeface="Arial"/>
                <a:cs typeface="Arial"/>
              </a:defRPr>
            </a:lvl1pPr>
          </a:lstStyle>
          <a:p>
            <a:endParaRPr/>
          </a:p>
        </p:txBody>
      </p:sp>
      <p:sp>
        <p:nvSpPr>
          <p:cNvPr id="3" name="Holder 3"/>
          <p:cNvSpPr>
            <a:spLocks noGrp="1"/>
          </p:cNvSpPr>
          <p:nvPr>
            <p:ph sz="half" idx="2"/>
          </p:nvPr>
        </p:nvSpPr>
        <p:spPr>
          <a:xfrm>
            <a:off x="402361" y="1997455"/>
            <a:ext cx="3542029" cy="3811270"/>
          </a:xfrm>
          <a:prstGeom prst="rect">
            <a:avLst/>
          </a:prstGeom>
        </p:spPr>
        <p:txBody>
          <a:bodyPr wrap="square" lIns="0" tIns="0" rIns="0" bIns="0">
            <a:spAutoFit/>
          </a:bodyPr>
          <a:lstStyle>
            <a:lvl1pPr>
              <a:defRPr sz="1800" b="1" i="0">
                <a:solidFill>
                  <a:srgbClr val="CC0000"/>
                </a:solidFill>
                <a:latin typeface="Arial"/>
                <a:cs typeface="Arial"/>
              </a:defRPr>
            </a:lvl1pPr>
          </a:lstStyle>
          <a:p>
            <a:endParaRPr/>
          </a:p>
        </p:txBody>
      </p:sp>
      <p:sp>
        <p:nvSpPr>
          <p:cNvPr id="4" name="Holder 4"/>
          <p:cNvSpPr>
            <a:spLocks noGrp="1"/>
          </p:cNvSpPr>
          <p:nvPr>
            <p:ph sz="half" idx="3"/>
          </p:nvPr>
        </p:nvSpPr>
        <p:spPr>
          <a:xfrm>
            <a:off x="4578197" y="1997455"/>
            <a:ext cx="3862704" cy="3811270"/>
          </a:xfrm>
          <a:prstGeom prst="rect">
            <a:avLst/>
          </a:prstGeom>
        </p:spPr>
        <p:txBody>
          <a:bodyPr wrap="square" lIns="0" tIns="0" rIns="0" bIns="0">
            <a:spAutoFit/>
          </a:bodyPr>
          <a:lstStyle>
            <a:lvl1pPr>
              <a:defRPr sz="1800" b="1" i="0">
                <a:solidFill>
                  <a:srgbClr val="CC0000"/>
                </a:solidFill>
                <a:latin typeface="Arial"/>
                <a:cs typeface="Arial"/>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11/27/2023</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16" name="bg object 16"/>
          <p:cNvSpPr/>
          <p:nvPr/>
        </p:nvSpPr>
        <p:spPr>
          <a:xfrm>
            <a:off x="-1269" y="-1269"/>
            <a:ext cx="2540" cy="2540"/>
          </a:xfrm>
          <a:custGeom>
            <a:avLst/>
            <a:gdLst/>
            <a:ahLst/>
            <a:cxnLst/>
            <a:rect l="l" t="t" r="r" b="b"/>
            <a:pathLst>
              <a:path w="2540" h="2540">
                <a:moveTo>
                  <a:pt x="2540" y="2540"/>
                </a:moveTo>
                <a:lnTo>
                  <a:pt x="0" y="2540"/>
                </a:lnTo>
              </a:path>
              <a:path w="2540" h="2540">
                <a:moveTo>
                  <a:pt x="2540" y="2540"/>
                </a:moveTo>
                <a:lnTo>
                  <a:pt x="2540" y="0"/>
                </a:lnTo>
              </a:path>
              <a:path w="2540" h="2540">
                <a:moveTo>
                  <a:pt x="2540" y="0"/>
                </a:moveTo>
                <a:lnTo>
                  <a:pt x="0" y="0"/>
                </a:lnTo>
              </a:path>
              <a:path w="2540" h="2540">
                <a:moveTo>
                  <a:pt x="0" y="0"/>
                </a:moveTo>
                <a:lnTo>
                  <a:pt x="0" y="2540"/>
                </a:lnTo>
              </a:path>
              <a:path w="2540" h="2540">
                <a:moveTo>
                  <a:pt x="2540" y="2540"/>
                </a:moveTo>
                <a:lnTo>
                  <a:pt x="0" y="2540"/>
                </a:lnTo>
              </a:path>
              <a:path w="2540" h="2540">
                <a:moveTo>
                  <a:pt x="2540" y="2540"/>
                </a:moveTo>
                <a:lnTo>
                  <a:pt x="2540" y="0"/>
                </a:lnTo>
              </a:path>
              <a:path w="2540" h="2540">
                <a:moveTo>
                  <a:pt x="2540" y="0"/>
                </a:moveTo>
                <a:lnTo>
                  <a:pt x="0" y="0"/>
                </a:lnTo>
              </a:path>
              <a:path w="2540" h="2540">
                <a:moveTo>
                  <a:pt x="0" y="0"/>
                </a:moveTo>
                <a:lnTo>
                  <a:pt x="0" y="2540"/>
                </a:lnTo>
              </a:path>
            </a:pathLst>
          </a:custGeom>
          <a:ln w="3175">
            <a:solidFill>
              <a:srgbClr val="000000"/>
            </a:solidFill>
          </a:ln>
        </p:spPr>
        <p:txBody>
          <a:bodyPr wrap="square" lIns="0" tIns="0" rIns="0" bIns="0" rtlCol="0"/>
          <a:lstStyle/>
          <a:p>
            <a:endParaRPr/>
          </a:p>
        </p:txBody>
      </p:sp>
      <p:sp>
        <p:nvSpPr>
          <p:cNvPr id="17" name="bg object 17"/>
          <p:cNvSpPr/>
          <p:nvPr/>
        </p:nvSpPr>
        <p:spPr>
          <a:xfrm>
            <a:off x="0" y="0"/>
            <a:ext cx="0" cy="457200"/>
          </a:xfrm>
          <a:custGeom>
            <a:avLst/>
            <a:gdLst/>
            <a:ahLst/>
            <a:cxnLst/>
            <a:rect l="l" t="t" r="r" b="b"/>
            <a:pathLst>
              <a:path h="457200">
                <a:moveTo>
                  <a:pt x="0" y="0"/>
                </a:moveTo>
                <a:lnTo>
                  <a:pt x="0" y="457200"/>
                </a:lnTo>
              </a:path>
            </a:pathLst>
          </a:custGeom>
          <a:ln w="12700">
            <a:solidFill>
              <a:srgbClr val="FCFFFF"/>
            </a:solidFill>
          </a:ln>
        </p:spPr>
        <p:txBody>
          <a:bodyPr wrap="square" lIns="0" tIns="0" rIns="0" bIns="0" rtlCol="0"/>
          <a:lstStyle/>
          <a:p>
            <a:endParaRPr/>
          </a:p>
        </p:txBody>
      </p:sp>
      <p:sp>
        <p:nvSpPr>
          <p:cNvPr id="18" name="bg object 18"/>
          <p:cNvSpPr/>
          <p:nvPr/>
        </p:nvSpPr>
        <p:spPr>
          <a:xfrm>
            <a:off x="0" y="-6350"/>
            <a:ext cx="457200" cy="12700"/>
          </a:xfrm>
          <a:custGeom>
            <a:avLst/>
            <a:gdLst/>
            <a:ahLst/>
            <a:cxnLst/>
            <a:rect l="l" t="t" r="r" b="b"/>
            <a:pathLst>
              <a:path w="457200" h="12700">
                <a:moveTo>
                  <a:pt x="0" y="12700"/>
                </a:moveTo>
                <a:lnTo>
                  <a:pt x="457200" y="12700"/>
                </a:lnTo>
                <a:lnTo>
                  <a:pt x="457200" y="0"/>
                </a:lnTo>
                <a:lnTo>
                  <a:pt x="0" y="0"/>
                </a:lnTo>
                <a:lnTo>
                  <a:pt x="0" y="12700"/>
                </a:lnTo>
                <a:close/>
              </a:path>
            </a:pathLst>
          </a:custGeom>
          <a:solidFill>
            <a:srgbClr val="FDFFFF"/>
          </a:solidFill>
        </p:spPr>
        <p:txBody>
          <a:bodyPr wrap="square" lIns="0" tIns="0" rIns="0" bIns="0" rtlCol="0"/>
          <a:lstStyle/>
          <a:p>
            <a:endParaRPr/>
          </a:p>
        </p:txBody>
      </p:sp>
      <p:sp>
        <p:nvSpPr>
          <p:cNvPr id="19" name="bg object 19"/>
          <p:cNvSpPr/>
          <p:nvPr/>
        </p:nvSpPr>
        <p:spPr>
          <a:xfrm>
            <a:off x="-1269" y="-1269"/>
            <a:ext cx="2540" cy="2540"/>
          </a:xfrm>
          <a:custGeom>
            <a:avLst/>
            <a:gdLst/>
            <a:ahLst/>
            <a:cxnLst/>
            <a:rect l="l" t="t" r="r" b="b"/>
            <a:pathLst>
              <a:path w="2540" h="2540">
                <a:moveTo>
                  <a:pt x="2540" y="2540"/>
                </a:moveTo>
                <a:lnTo>
                  <a:pt x="0" y="2540"/>
                </a:lnTo>
              </a:path>
              <a:path w="2540" h="2540">
                <a:moveTo>
                  <a:pt x="2540" y="2540"/>
                </a:moveTo>
                <a:lnTo>
                  <a:pt x="2540" y="0"/>
                </a:lnTo>
              </a:path>
              <a:path w="2540" h="2540">
                <a:moveTo>
                  <a:pt x="2540" y="0"/>
                </a:moveTo>
                <a:lnTo>
                  <a:pt x="0" y="0"/>
                </a:lnTo>
              </a:path>
              <a:path w="2540" h="2540">
                <a:moveTo>
                  <a:pt x="0" y="0"/>
                </a:moveTo>
                <a:lnTo>
                  <a:pt x="0" y="2540"/>
                </a:lnTo>
              </a:path>
            </a:pathLst>
          </a:custGeom>
          <a:ln w="3175">
            <a:solidFill>
              <a:srgbClr val="000000"/>
            </a:solidFill>
          </a:ln>
        </p:spPr>
        <p:txBody>
          <a:bodyPr wrap="square" lIns="0" tIns="0" rIns="0" bIns="0" rtlCol="0"/>
          <a:lstStyle/>
          <a:p>
            <a:endParaRPr/>
          </a:p>
        </p:txBody>
      </p:sp>
      <p:sp>
        <p:nvSpPr>
          <p:cNvPr id="20" name="bg object 20"/>
          <p:cNvSpPr/>
          <p:nvPr/>
        </p:nvSpPr>
        <p:spPr>
          <a:xfrm>
            <a:off x="0" y="-6350"/>
            <a:ext cx="457200" cy="12700"/>
          </a:xfrm>
          <a:custGeom>
            <a:avLst/>
            <a:gdLst/>
            <a:ahLst/>
            <a:cxnLst/>
            <a:rect l="l" t="t" r="r" b="b"/>
            <a:pathLst>
              <a:path w="457200" h="12700">
                <a:moveTo>
                  <a:pt x="457200" y="0"/>
                </a:moveTo>
                <a:lnTo>
                  <a:pt x="0" y="0"/>
                </a:lnTo>
                <a:lnTo>
                  <a:pt x="0" y="12700"/>
                </a:lnTo>
                <a:lnTo>
                  <a:pt x="457200" y="12700"/>
                </a:lnTo>
                <a:lnTo>
                  <a:pt x="457200" y="0"/>
                </a:lnTo>
                <a:close/>
              </a:path>
            </a:pathLst>
          </a:custGeom>
          <a:solidFill>
            <a:srgbClr val="FDFFFF"/>
          </a:solidFill>
        </p:spPr>
        <p:txBody>
          <a:bodyPr wrap="square" lIns="0" tIns="0" rIns="0" bIns="0" rtlCol="0"/>
          <a:lstStyle/>
          <a:p>
            <a:endParaRPr/>
          </a:p>
        </p:txBody>
      </p:sp>
      <p:sp>
        <p:nvSpPr>
          <p:cNvPr id="21" name="bg object 21"/>
          <p:cNvSpPr/>
          <p:nvPr/>
        </p:nvSpPr>
        <p:spPr>
          <a:xfrm>
            <a:off x="-1269" y="-1269"/>
            <a:ext cx="2540" cy="2540"/>
          </a:xfrm>
          <a:custGeom>
            <a:avLst/>
            <a:gdLst/>
            <a:ahLst/>
            <a:cxnLst/>
            <a:rect l="l" t="t" r="r" b="b"/>
            <a:pathLst>
              <a:path w="2540" h="2540">
                <a:moveTo>
                  <a:pt x="2540" y="2540"/>
                </a:moveTo>
                <a:lnTo>
                  <a:pt x="0" y="2540"/>
                </a:lnTo>
              </a:path>
              <a:path w="2540" h="2540">
                <a:moveTo>
                  <a:pt x="2540" y="2540"/>
                </a:moveTo>
                <a:lnTo>
                  <a:pt x="2540" y="0"/>
                </a:lnTo>
              </a:path>
              <a:path w="2540" h="2540">
                <a:moveTo>
                  <a:pt x="2540" y="0"/>
                </a:moveTo>
                <a:lnTo>
                  <a:pt x="0" y="0"/>
                </a:lnTo>
              </a:path>
              <a:path w="2540" h="2540">
                <a:moveTo>
                  <a:pt x="0" y="0"/>
                </a:moveTo>
                <a:lnTo>
                  <a:pt x="0" y="2540"/>
                </a:lnTo>
              </a:path>
            </a:pathLst>
          </a:custGeom>
          <a:ln w="3175">
            <a:solidFill>
              <a:srgbClr val="000000"/>
            </a:solidFill>
          </a:ln>
        </p:spPr>
        <p:txBody>
          <a:bodyPr wrap="square" lIns="0" tIns="0" rIns="0" bIns="0" rtlCol="0"/>
          <a:lstStyle/>
          <a:p>
            <a:endParaRPr/>
          </a:p>
        </p:txBody>
      </p:sp>
      <p:sp>
        <p:nvSpPr>
          <p:cNvPr id="22" name="bg object 22"/>
          <p:cNvSpPr/>
          <p:nvPr/>
        </p:nvSpPr>
        <p:spPr>
          <a:xfrm>
            <a:off x="0" y="-6350"/>
            <a:ext cx="457200" cy="12700"/>
          </a:xfrm>
          <a:custGeom>
            <a:avLst/>
            <a:gdLst/>
            <a:ahLst/>
            <a:cxnLst/>
            <a:rect l="l" t="t" r="r" b="b"/>
            <a:pathLst>
              <a:path w="457200" h="12700">
                <a:moveTo>
                  <a:pt x="0" y="12700"/>
                </a:moveTo>
                <a:lnTo>
                  <a:pt x="457200" y="12700"/>
                </a:lnTo>
                <a:lnTo>
                  <a:pt x="457200" y="0"/>
                </a:lnTo>
                <a:lnTo>
                  <a:pt x="0" y="0"/>
                </a:lnTo>
                <a:lnTo>
                  <a:pt x="0" y="12700"/>
                </a:lnTo>
                <a:close/>
              </a:path>
            </a:pathLst>
          </a:custGeom>
          <a:solidFill>
            <a:srgbClr val="FDFFFF"/>
          </a:solidFill>
        </p:spPr>
        <p:txBody>
          <a:bodyPr wrap="square" lIns="0" tIns="0" rIns="0" bIns="0" rtlCol="0"/>
          <a:lstStyle/>
          <a:p>
            <a:endParaRPr/>
          </a:p>
        </p:txBody>
      </p:sp>
      <p:sp>
        <p:nvSpPr>
          <p:cNvPr id="23" name="bg object 23"/>
          <p:cNvSpPr/>
          <p:nvPr/>
        </p:nvSpPr>
        <p:spPr>
          <a:xfrm>
            <a:off x="0" y="0"/>
            <a:ext cx="0" cy="457200"/>
          </a:xfrm>
          <a:custGeom>
            <a:avLst/>
            <a:gdLst/>
            <a:ahLst/>
            <a:cxnLst/>
            <a:rect l="l" t="t" r="r" b="b"/>
            <a:pathLst>
              <a:path h="457200">
                <a:moveTo>
                  <a:pt x="0" y="0"/>
                </a:moveTo>
                <a:lnTo>
                  <a:pt x="0" y="457200"/>
                </a:lnTo>
              </a:path>
            </a:pathLst>
          </a:custGeom>
          <a:ln w="12700">
            <a:solidFill>
              <a:srgbClr val="FCFFFF"/>
            </a:solidFill>
          </a:ln>
        </p:spPr>
        <p:txBody>
          <a:bodyPr wrap="square" lIns="0" tIns="0" rIns="0" bIns="0" rtlCol="0"/>
          <a:lstStyle/>
          <a:p>
            <a:endParaRPr/>
          </a:p>
        </p:txBody>
      </p:sp>
      <p:sp>
        <p:nvSpPr>
          <p:cNvPr id="24" name="bg object 24"/>
          <p:cNvSpPr/>
          <p:nvPr/>
        </p:nvSpPr>
        <p:spPr>
          <a:xfrm>
            <a:off x="0" y="0"/>
            <a:ext cx="914400" cy="0"/>
          </a:xfrm>
          <a:custGeom>
            <a:avLst/>
            <a:gdLst/>
            <a:ahLst/>
            <a:cxnLst/>
            <a:rect l="l" t="t" r="r" b="b"/>
            <a:pathLst>
              <a:path w="914400">
                <a:moveTo>
                  <a:pt x="0" y="0"/>
                </a:moveTo>
                <a:lnTo>
                  <a:pt x="914400" y="0"/>
                </a:lnTo>
              </a:path>
            </a:pathLst>
          </a:custGeom>
          <a:ln w="12700">
            <a:solidFill>
              <a:srgbClr val="FAFFFF"/>
            </a:solidFill>
          </a:ln>
        </p:spPr>
        <p:txBody>
          <a:bodyPr wrap="square" lIns="0" tIns="0" rIns="0" bIns="0" rtlCol="0"/>
          <a:lstStyle/>
          <a:p>
            <a:endParaRPr/>
          </a:p>
        </p:txBody>
      </p:sp>
      <p:sp>
        <p:nvSpPr>
          <p:cNvPr id="25" name="bg object 25"/>
          <p:cNvSpPr/>
          <p:nvPr/>
        </p:nvSpPr>
        <p:spPr>
          <a:xfrm>
            <a:off x="0" y="-6350"/>
            <a:ext cx="457200" cy="12700"/>
          </a:xfrm>
          <a:custGeom>
            <a:avLst/>
            <a:gdLst/>
            <a:ahLst/>
            <a:cxnLst/>
            <a:rect l="l" t="t" r="r" b="b"/>
            <a:pathLst>
              <a:path w="457200" h="12700">
                <a:moveTo>
                  <a:pt x="457200" y="0"/>
                </a:moveTo>
                <a:lnTo>
                  <a:pt x="0" y="0"/>
                </a:lnTo>
                <a:lnTo>
                  <a:pt x="0" y="12700"/>
                </a:lnTo>
                <a:lnTo>
                  <a:pt x="457200" y="12700"/>
                </a:lnTo>
                <a:lnTo>
                  <a:pt x="457200" y="0"/>
                </a:lnTo>
                <a:close/>
              </a:path>
            </a:pathLst>
          </a:custGeom>
          <a:solidFill>
            <a:srgbClr val="FDFFFF"/>
          </a:solidFill>
        </p:spPr>
        <p:txBody>
          <a:bodyPr wrap="square" lIns="0" tIns="0" rIns="0" bIns="0" rtlCol="0"/>
          <a:lstStyle/>
          <a:p>
            <a:endParaRPr/>
          </a:p>
        </p:txBody>
      </p:sp>
      <p:sp>
        <p:nvSpPr>
          <p:cNvPr id="26" name="bg object 26"/>
          <p:cNvSpPr/>
          <p:nvPr/>
        </p:nvSpPr>
        <p:spPr>
          <a:xfrm>
            <a:off x="0" y="0"/>
            <a:ext cx="0" cy="457200"/>
          </a:xfrm>
          <a:custGeom>
            <a:avLst/>
            <a:gdLst/>
            <a:ahLst/>
            <a:cxnLst/>
            <a:rect l="l" t="t" r="r" b="b"/>
            <a:pathLst>
              <a:path h="457200">
                <a:moveTo>
                  <a:pt x="0" y="0"/>
                </a:moveTo>
                <a:lnTo>
                  <a:pt x="0" y="457200"/>
                </a:lnTo>
              </a:path>
            </a:pathLst>
          </a:custGeom>
          <a:ln w="12700">
            <a:solidFill>
              <a:srgbClr val="FCFFFF"/>
            </a:solidFill>
          </a:ln>
        </p:spPr>
        <p:txBody>
          <a:bodyPr wrap="square" lIns="0" tIns="0" rIns="0" bIns="0" rtlCol="0"/>
          <a:lstStyle/>
          <a:p>
            <a:endParaRPr/>
          </a:p>
        </p:txBody>
      </p:sp>
      <p:pic>
        <p:nvPicPr>
          <p:cNvPr id="27" name="bg object 27"/>
          <p:cNvPicPr/>
          <p:nvPr/>
        </p:nvPicPr>
        <p:blipFill>
          <a:blip r:embed="rId2" cstate="print"/>
          <a:stretch>
            <a:fillRect/>
          </a:stretch>
        </p:blipFill>
        <p:spPr>
          <a:xfrm>
            <a:off x="1642872" y="3688080"/>
            <a:ext cx="5903467" cy="1877060"/>
          </a:xfrm>
          <a:prstGeom prst="rect">
            <a:avLst/>
          </a:prstGeom>
        </p:spPr>
      </p:pic>
      <p:sp>
        <p:nvSpPr>
          <p:cNvPr id="28" name="bg object 28"/>
          <p:cNvSpPr/>
          <p:nvPr/>
        </p:nvSpPr>
        <p:spPr>
          <a:xfrm>
            <a:off x="1639823" y="3689350"/>
            <a:ext cx="5904230" cy="1873250"/>
          </a:xfrm>
          <a:custGeom>
            <a:avLst/>
            <a:gdLst/>
            <a:ahLst/>
            <a:cxnLst/>
            <a:rect l="l" t="t" r="r" b="b"/>
            <a:pathLst>
              <a:path w="5904230" h="1873250">
                <a:moveTo>
                  <a:pt x="0" y="131952"/>
                </a:moveTo>
                <a:lnTo>
                  <a:pt x="6738" y="90237"/>
                </a:lnTo>
                <a:lnTo>
                  <a:pt x="25497" y="54013"/>
                </a:lnTo>
                <a:lnTo>
                  <a:pt x="54095" y="25452"/>
                </a:lnTo>
                <a:lnTo>
                  <a:pt x="90350" y="6724"/>
                </a:lnTo>
                <a:lnTo>
                  <a:pt x="132080" y="0"/>
                </a:lnTo>
                <a:lnTo>
                  <a:pt x="5772023" y="0"/>
                </a:lnTo>
                <a:lnTo>
                  <a:pt x="5813738" y="6724"/>
                </a:lnTo>
                <a:lnTo>
                  <a:pt x="5849962" y="25452"/>
                </a:lnTo>
                <a:lnTo>
                  <a:pt x="5878523" y="54013"/>
                </a:lnTo>
                <a:lnTo>
                  <a:pt x="5897251" y="90237"/>
                </a:lnTo>
                <a:lnTo>
                  <a:pt x="5903976" y="131952"/>
                </a:lnTo>
                <a:lnTo>
                  <a:pt x="5903976" y="1741297"/>
                </a:lnTo>
                <a:lnTo>
                  <a:pt x="5897251" y="1783012"/>
                </a:lnTo>
                <a:lnTo>
                  <a:pt x="5878523" y="1819236"/>
                </a:lnTo>
                <a:lnTo>
                  <a:pt x="5849962" y="1847797"/>
                </a:lnTo>
                <a:lnTo>
                  <a:pt x="5813738" y="1866525"/>
                </a:lnTo>
                <a:lnTo>
                  <a:pt x="5772023" y="1873250"/>
                </a:lnTo>
                <a:lnTo>
                  <a:pt x="132080" y="1873250"/>
                </a:lnTo>
                <a:lnTo>
                  <a:pt x="90350" y="1866525"/>
                </a:lnTo>
                <a:lnTo>
                  <a:pt x="54095" y="1847797"/>
                </a:lnTo>
                <a:lnTo>
                  <a:pt x="25497" y="1819236"/>
                </a:lnTo>
                <a:lnTo>
                  <a:pt x="6738" y="1783012"/>
                </a:lnTo>
                <a:lnTo>
                  <a:pt x="0" y="1741297"/>
                </a:lnTo>
                <a:lnTo>
                  <a:pt x="0" y="131952"/>
                </a:lnTo>
                <a:close/>
              </a:path>
            </a:pathLst>
          </a:custGeom>
          <a:ln w="12700">
            <a:solidFill>
              <a:srgbClr val="000000"/>
            </a:solidFill>
            <a:prstDash val="sysDot"/>
          </a:ln>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3600" b="0" i="0">
                <a:solidFill>
                  <a:schemeClr val="tx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11/27/2023</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16" name="bg object 16"/>
          <p:cNvSpPr/>
          <p:nvPr/>
        </p:nvSpPr>
        <p:spPr>
          <a:xfrm>
            <a:off x="0" y="0"/>
            <a:ext cx="0" cy="457200"/>
          </a:xfrm>
          <a:custGeom>
            <a:avLst/>
            <a:gdLst/>
            <a:ahLst/>
            <a:cxnLst/>
            <a:rect l="l" t="t" r="r" b="b"/>
            <a:pathLst>
              <a:path h="457200">
                <a:moveTo>
                  <a:pt x="0" y="0"/>
                </a:moveTo>
                <a:lnTo>
                  <a:pt x="0" y="457200"/>
                </a:lnTo>
              </a:path>
              <a:path h="457200">
                <a:moveTo>
                  <a:pt x="0" y="0"/>
                </a:moveTo>
                <a:lnTo>
                  <a:pt x="0" y="457200"/>
                </a:lnTo>
              </a:path>
            </a:pathLst>
          </a:custGeom>
          <a:ln w="3175">
            <a:solidFill>
              <a:srgbClr val="FCFFFF"/>
            </a:solidFill>
          </a:ln>
        </p:spPr>
        <p:txBody>
          <a:bodyPr wrap="square" lIns="0" tIns="0" rIns="0" bIns="0" rtlCol="0"/>
          <a:lstStyle/>
          <a:p>
            <a:endParaRPr/>
          </a:p>
        </p:txBody>
      </p:sp>
      <p:sp>
        <p:nvSpPr>
          <p:cNvPr id="17" name="bg object 17"/>
          <p:cNvSpPr/>
          <p:nvPr/>
        </p:nvSpPr>
        <p:spPr>
          <a:xfrm>
            <a:off x="0" y="0"/>
            <a:ext cx="914400" cy="0"/>
          </a:xfrm>
          <a:custGeom>
            <a:avLst/>
            <a:gdLst/>
            <a:ahLst/>
            <a:cxnLst/>
            <a:rect l="l" t="t" r="r" b="b"/>
            <a:pathLst>
              <a:path w="914400">
                <a:moveTo>
                  <a:pt x="0" y="0"/>
                </a:moveTo>
                <a:lnTo>
                  <a:pt x="914400" y="0"/>
                </a:lnTo>
              </a:path>
            </a:pathLst>
          </a:custGeom>
          <a:ln w="3175">
            <a:solidFill>
              <a:srgbClr val="FAFFFF"/>
            </a:solidFill>
          </a:ln>
        </p:spPr>
        <p:txBody>
          <a:bodyPr wrap="square" lIns="0" tIns="0" rIns="0" bIns="0" rtlCol="0"/>
          <a:lstStyle/>
          <a:p>
            <a:endParaRPr/>
          </a:p>
        </p:txBody>
      </p:sp>
      <p:sp>
        <p:nvSpPr>
          <p:cNvPr id="18" name="bg object 18"/>
          <p:cNvSpPr/>
          <p:nvPr/>
        </p:nvSpPr>
        <p:spPr>
          <a:xfrm>
            <a:off x="0" y="0"/>
            <a:ext cx="0" cy="457200"/>
          </a:xfrm>
          <a:custGeom>
            <a:avLst/>
            <a:gdLst/>
            <a:ahLst/>
            <a:cxnLst/>
            <a:rect l="l" t="t" r="r" b="b"/>
            <a:pathLst>
              <a:path h="457200">
                <a:moveTo>
                  <a:pt x="0" y="0"/>
                </a:moveTo>
                <a:lnTo>
                  <a:pt x="0" y="457200"/>
                </a:lnTo>
              </a:path>
            </a:pathLst>
          </a:custGeom>
          <a:ln w="3175">
            <a:solidFill>
              <a:srgbClr val="FCFFFF"/>
            </a:solidFill>
          </a:ln>
        </p:spPr>
        <p:txBody>
          <a:bodyPr wrap="square" lIns="0" tIns="0" rIns="0" bIns="0" rtlCol="0"/>
          <a:lstStyle/>
          <a:p>
            <a:endParaRPr/>
          </a:p>
        </p:txBody>
      </p:sp>
      <p:pic>
        <p:nvPicPr>
          <p:cNvPr id="19" name="bg object 19"/>
          <p:cNvPicPr/>
          <p:nvPr/>
        </p:nvPicPr>
        <p:blipFill>
          <a:blip r:embed="rId2" cstate="print"/>
          <a:stretch>
            <a:fillRect/>
          </a:stretch>
        </p:blipFill>
        <p:spPr>
          <a:xfrm>
            <a:off x="1639823" y="3689602"/>
            <a:ext cx="5907023" cy="1876044"/>
          </a:xfrm>
          <a:prstGeom prst="rect">
            <a:avLst/>
          </a:prstGeom>
        </p:spPr>
      </p:pic>
      <p:sp>
        <p:nvSpPr>
          <p:cNvPr id="20" name="bg object 20"/>
          <p:cNvSpPr/>
          <p:nvPr/>
        </p:nvSpPr>
        <p:spPr>
          <a:xfrm>
            <a:off x="1639887" y="3689348"/>
            <a:ext cx="5904230" cy="1873250"/>
          </a:xfrm>
          <a:custGeom>
            <a:avLst/>
            <a:gdLst/>
            <a:ahLst/>
            <a:cxnLst/>
            <a:rect l="l" t="t" r="r" b="b"/>
            <a:pathLst>
              <a:path w="5904230" h="1873250">
                <a:moveTo>
                  <a:pt x="0" y="131991"/>
                </a:moveTo>
                <a:lnTo>
                  <a:pt x="6728" y="90271"/>
                </a:lnTo>
                <a:lnTo>
                  <a:pt x="25466" y="54038"/>
                </a:lnTo>
                <a:lnTo>
                  <a:pt x="54038" y="25466"/>
                </a:lnTo>
                <a:lnTo>
                  <a:pt x="90271" y="6728"/>
                </a:lnTo>
                <a:lnTo>
                  <a:pt x="131991" y="0"/>
                </a:lnTo>
                <a:lnTo>
                  <a:pt x="5771921" y="0"/>
                </a:lnTo>
                <a:lnTo>
                  <a:pt x="5813641" y="6728"/>
                </a:lnTo>
                <a:lnTo>
                  <a:pt x="5849874" y="25466"/>
                </a:lnTo>
                <a:lnTo>
                  <a:pt x="5878446" y="54038"/>
                </a:lnTo>
                <a:lnTo>
                  <a:pt x="5897183" y="90271"/>
                </a:lnTo>
                <a:lnTo>
                  <a:pt x="5903912" y="131991"/>
                </a:lnTo>
                <a:lnTo>
                  <a:pt x="5903912" y="1741258"/>
                </a:lnTo>
                <a:lnTo>
                  <a:pt x="5897183" y="1782978"/>
                </a:lnTo>
                <a:lnTo>
                  <a:pt x="5878446" y="1819211"/>
                </a:lnTo>
                <a:lnTo>
                  <a:pt x="5849874" y="1847783"/>
                </a:lnTo>
                <a:lnTo>
                  <a:pt x="5813641" y="1866521"/>
                </a:lnTo>
                <a:lnTo>
                  <a:pt x="5771921" y="1873249"/>
                </a:lnTo>
                <a:lnTo>
                  <a:pt x="131991" y="1873249"/>
                </a:lnTo>
                <a:lnTo>
                  <a:pt x="90271" y="1866521"/>
                </a:lnTo>
                <a:lnTo>
                  <a:pt x="54038" y="1847783"/>
                </a:lnTo>
                <a:lnTo>
                  <a:pt x="25466" y="1819211"/>
                </a:lnTo>
                <a:lnTo>
                  <a:pt x="6728" y="1782978"/>
                </a:lnTo>
                <a:lnTo>
                  <a:pt x="0" y="1741258"/>
                </a:lnTo>
                <a:lnTo>
                  <a:pt x="0" y="131991"/>
                </a:lnTo>
                <a:close/>
              </a:path>
            </a:pathLst>
          </a:custGeom>
          <a:ln w="9525">
            <a:solidFill>
              <a:srgbClr val="000000"/>
            </a:solidFill>
            <a:prstDash val="sysDot"/>
          </a:ln>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11/27/2023</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10">
          <a:fgClr>
            <a:srgbClr val="0070C0"/>
          </a:fgClr>
          <a:bgClr>
            <a:schemeClr val="bg1"/>
          </a:bgClr>
        </a:patt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820559" y="196545"/>
            <a:ext cx="7502880" cy="1014730"/>
          </a:xfrm>
          <a:prstGeom prst="rect">
            <a:avLst/>
          </a:prstGeom>
        </p:spPr>
        <p:txBody>
          <a:bodyPr wrap="square" lIns="0" tIns="0" rIns="0" bIns="0">
            <a:spAutoFit/>
          </a:bodyPr>
          <a:lstStyle>
            <a:lvl1pPr>
              <a:defRPr sz="3600" b="0" i="0">
                <a:solidFill>
                  <a:schemeClr val="tx1"/>
                </a:solidFill>
                <a:latin typeface="Arial"/>
                <a:cs typeface="Arial"/>
              </a:defRPr>
            </a:lvl1pPr>
          </a:lstStyle>
          <a:p>
            <a:endParaRPr/>
          </a:p>
        </p:txBody>
      </p:sp>
      <p:sp>
        <p:nvSpPr>
          <p:cNvPr id="3" name="Holder 3"/>
          <p:cNvSpPr>
            <a:spLocks noGrp="1"/>
          </p:cNvSpPr>
          <p:nvPr>
            <p:ph type="body" idx="1"/>
          </p:nvPr>
        </p:nvSpPr>
        <p:spPr>
          <a:xfrm>
            <a:off x="221615" y="2210435"/>
            <a:ext cx="4027170" cy="3067050"/>
          </a:xfrm>
          <a:prstGeom prst="rect">
            <a:avLst/>
          </a:prstGeom>
        </p:spPr>
        <p:txBody>
          <a:bodyPr wrap="square" lIns="0" tIns="0" rIns="0" bIns="0">
            <a:spAutoFit/>
          </a:bodyPr>
          <a:lstStyle>
            <a:lvl1pPr>
              <a:defRPr sz="1800" b="0" i="0">
                <a:solidFill>
                  <a:schemeClr val="tx1"/>
                </a:solidFill>
                <a:latin typeface="Arial"/>
                <a:cs typeface="Arial"/>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11/27/2023</a:t>
            </a:fld>
            <a:endParaRPr lang="en-US"/>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5.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jpg"/><Relationship Id="rId1" Type="http://schemas.openxmlformats.org/officeDocument/2006/relationships/slideLayout" Target="../slideLayouts/slideLayout2.xml"/><Relationship Id="rId5" Type="http://schemas.openxmlformats.org/officeDocument/2006/relationships/image" Target="../media/image38.jpg"/><Relationship Id="rId4" Type="http://schemas.openxmlformats.org/officeDocument/2006/relationships/image" Target="../media/image37.jpg"/></Relationships>
</file>

<file path=ppt/slides/_rels/slide34.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image" Target="../media/image57.png"/><Relationship Id="rId1" Type="http://schemas.openxmlformats.org/officeDocument/2006/relationships/slideLayout" Target="../slideLayouts/slideLayout2.xml"/><Relationship Id="rId4" Type="http://schemas.openxmlformats.org/officeDocument/2006/relationships/image" Target="../media/image59.jpg"/></Relationships>
</file>

<file path=ppt/slides/_rels/slide6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228599" y="380999"/>
            <a:ext cx="8686800" cy="6172200"/>
            <a:chOff x="228599" y="380999"/>
            <a:chExt cx="8686800" cy="6172200"/>
          </a:xfrm>
        </p:grpSpPr>
        <p:sp>
          <p:nvSpPr>
            <p:cNvPr id="3" name="object 3"/>
            <p:cNvSpPr/>
            <p:nvPr/>
          </p:nvSpPr>
          <p:spPr>
            <a:xfrm>
              <a:off x="228599" y="380999"/>
              <a:ext cx="8686800" cy="6172200"/>
            </a:xfrm>
            <a:custGeom>
              <a:avLst/>
              <a:gdLst/>
              <a:ahLst/>
              <a:cxnLst/>
              <a:rect l="l" t="t" r="r" b="b"/>
              <a:pathLst>
                <a:path w="8686800" h="6172200">
                  <a:moveTo>
                    <a:pt x="8358505" y="0"/>
                  </a:moveTo>
                  <a:lnTo>
                    <a:pt x="328295" y="0"/>
                  </a:lnTo>
                  <a:lnTo>
                    <a:pt x="279783" y="3558"/>
                  </a:lnTo>
                  <a:lnTo>
                    <a:pt x="233481" y="13896"/>
                  </a:lnTo>
                  <a:lnTo>
                    <a:pt x="189897" y="30505"/>
                  </a:lnTo>
                  <a:lnTo>
                    <a:pt x="149538" y="52879"/>
                  </a:lnTo>
                  <a:lnTo>
                    <a:pt x="112912" y="80510"/>
                  </a:lnTo>
                  <a:lnTo>
                    <a:pt x="80527" y="112891"/>
                  </a:lnTo>
                  <a:lnTo>
                    <a:pt x="52892" y="149515"/>
                  </a:lnTo>
                  <a:lnTo>
                    <a:pt x="30513" y="189875"/>
                  </a:lnTo>
                  <a:lnTo>
                    <a:pt x="13900" y="233463"/>
                  </a:lnTo>
                  <a:lnTo>
                    <a:pt x="3559" y="279772"/>
                  </a:lnTo>
                  <a:lnTo>
                    <a:pt x="0" y="328295"/>
                  </a:lnTo>
                  <a:lnTo>
                    <a:pt x="0" y="5843892"/>
                  </a:lnTo>
                  <a:lnTo>
                    <a:pt x="3559" y="5892406"/>
                  </a:lnTo>
                  <a:lnTo>
                    <a:pt x="13900" y="5938711"/>
                  </a:lnTo>
                  <a:lnTo>
                    <a:pt x="30513" y="5982297"/>
                  </a:lnTo>
                  <a:lnTo>
                    <a:pt x="52892" y="6022658"/>
                  </a:lnTo>
                  <a:lnTo>
                    <a:pt x="80527" y="6059285"/>
                  </a:lnTo>
                  <a:lnTo>
                    <a:pt x="112912" y="6091671"/>
                  </a:lnTo>
                  <a:lnTo>
                    <a:pt x="149538" y="6119307"/>
                  </a:lnTo>
                  <a:lnTo>
                    <a:pt x="189897" y="6141686"/>
                  </a:lnTo>
                  <a:lnTo>
                    <a:pt x="233481" y="6158299"/>
                  </a:lnTo>
                  <a:lnTo>
                    <a:pt x="279783" y="6168640"/>
                  </a:lnTo>
                  <a:lnTo>
                    <a:pt x="328295" y="6172200"/>
                  </a:lnTo>
                  <a:lnTo>
                    <a:pt x="8358505" y="6172200"/>
                  </a:lnTo>
                  <a:lnTo>
                    <a:pt x="8407027" y="6168640"/>
                  </a:lnTo>
                  <a:lnTo>
                    <a:pt x="8453336" y="6158299"/>
                  </a:lnTo>
                  <a:lnTo>
                    <a:pt x="8496924" y="6141686"/>
                  </a:lnTo>
                  <a:lnTo>
                    <a:pt x="8537284" y="6119307"/>
                  </a:lnTo>
                  <a:lnTo>
                    <a:pt x="8573908" y="6091671"/>
                  </a:lnTo>
                  <a:lnTo>
                    <a:pt x="8606289" y="6059285"/>
                  </a:lnTo>
                  <a:lnTo>
                    <a:pt x="8633920" y="6022658"/>
                  </a:lnTo>
                  <a:lnTo>
                    <a:pt x="8656294" y="5982297"/>
                  </a:lnTo>
                  <a:lnTo>
                    <a:pt x="8672903" y="5938711"/>
                  </a:lnTo>
                  <a:lnTo>
                    <a:pt x="8683241" y="5892406"/>
                  </a:lnTo>
                  <a:lnTo>
                    <a:pt x="8686800" y="5843892"/>
                  </a:lnTo>
                  <a:lnTo>
                    <a:pt x="8686800" y="328295"/>
                  </a:lnTo>
                  <a:lnTo>
                    <a:pt x="8683241" y="279772"/>
                  </a:lnTo>
                  <a:lnTo>
                    <a:pt x="8672903" y="233463"/>
                  </a:lnTo>
                  <a:lnTo>
                    <a:pt x="8656294" y="189875"/>
                  </a:lnTo>
                  <a:lnTo>
                    <a:pt x="8633920" y="149515"/>
                  </a:lnTo>
                  <a:lnTo>
                    <a:pt x="8606289" y="112891"/>
                  </a:lnTo>
                  <a:lnTo>
                    <a:pt x="8573908" y="80510"/>
                  </a:lnTo>
                  <a:lnTo>
                    <a:pt x="8537284" y="52879"/>
                  </a:lnTo>
                  <a:lnTo>
                    <a:pt x="8496924" y="30505"/>
                  </a:lnTo>
                  <a:lnTo>
                    <a:pt x="8453336" y="13896"/>
                  </a:lnTo>
                  <a:lnTo>
                    <a:pt x="8407027" y="3558"/>
                  </a:lnTo>
                  <a:lnTo>
                    <a:pt x="8358505" y="0"/>
                  </a:lnTo>
                  <a:close/>
                </a:path>
              </a:pathLst>
            </a:custGeom>
            <a:solidFill>
              <a:srgbClr val="808080"/>
            </a:solidFill>
          </p:spPr>
          <p:txBody>
            <a:bodyPr wrap="square" lIns="0" tIns="0" rIns="0" bIns="0" rtlCol="0"/>
            <a:lstStyle/>
            <a:p>
              <a:endParaRPr/>
            </a:p>
          </p:txBody>
        </p:sp>
        <p:sp>
          <p:nvSpPr>
            <p:cNvPr id="4" name="object 4"/>
            <p:cNvSpPr/>
            <p:nvPr/>
          </p:nvSpPr>
          <p:spPr>
            <a:xfrm>
              <a:off x="228599" y="380999"/>
              <a:ext cx="8686800" cy="6172200"/>
            </a:xfrm>
            <a:custGeom>
              <a:avLst/>
              <a:gdLst/>
              <a:ahLst/>
              <a:cxnLst/>
              <a:rect l="l" t="t" r="r" b="b"/>
              <a:pathLst>
                <a:path w="8686800" h="6172200">
                  <a:moveTo>
                    <a:pt x="0" y="328295"/>
                  </a:moveTo>
                  <a:lnTo>
                    <a:pt x="3559" y="279772"/>
                  </a:lnTo>
                  <a:lnTo>
                    <a:pt x="13900" y="233463"/>
                  </a:lnTo>
                  <a:lnTo>
                    <a:pt x="30513" y="189875"/>
                  </a:lnTo>
                  <a:lnTo>
                    <a:pt x="52892" y="149515"/>
                  </a:lnTo>
                  <a:lnTo>
                    <a:pt x="80527" y="112891"/>
                  </a:lnTo>
                  <a:lnTo>
                    <a:pt x="112912" y="80510"/>
                  </a:lnTo>
                  <a:lnTo>
                    <a:pt x="149538" y="52879"/>
                  </a:lnTo>
                  <a:lnTo>
                    <a:pt x="189897" y="30505"/>
                  </a:lnTo>
                  <a:lnTo>
                    <a:pt x="233481" y="13896"/>
                  </a:lnTo>
                  <a:lnTo>
                    <a:pt x="279783" y="3558"/>
                  </a:lnTo>
                  <a:lnTo>
                    <a:pt x="328295" y="0"/>
                  </a:lnTo>
                  <a:lnTo>
                    <a:pt x="8358505" y="0"/>
                  </a:lnTo>
                  <a:lnTo>
                    <a:pt x="8407027" y="3558"/>
                  </a:lnTo>
                  <a:lnTo>
                    <a:pt x="8453336" y="13896"/>
                  </a:lnTo>
                  <a:lnTo>
                    <a:pt x="8496924" y="30505"/>
                  </a:lnTo>
                  <a:lnTo>
                    <a:pt x="8537284" y="52879"/>
                  </a:lnTo>
                  <a:lnTo>
                    <a:pt x="8573908" y="80510"/>
                  </a:lnTo>
                  <a:lnTo>
                    <a:pt x="8606289" y="112891"/>
                  </a:lnTo>
                  <a:lnTo>
                    <a:pt x="8633920" y="149515"/>
                  </a:lnTo>
                  <a:lnTo>
                    <a:pt x="8656294" y="189875"/>
                  </a:lnTo>
                  <a:lnTo>
                    <a:pt x="8672903" y="233463"/>
                  </a:lnTo>
                  <a:lnTo>
                    <a:pt x="8683241" y="279772"/>
                  </a:lnTo>
                  <a:lnTo>
                    <a:pt x="8686800" y="328295"/>
                  </a:lnTo>
                  <a:lnTo>
                    <a:pt x="8686800" y="5843892"/>
                  </a:lnTo>
                  <a:lnTo>
                    <a:pt x="8683241" y="5892406"/>
                  </a:lnTo>
                  <a:lnTo>
                    <a:pt x="8672903" y="5938711"/>
                  </a:lnTo>
                  <a:lnTo>
                    <a:pt x="8656294" y="5982297"/>
                  </a:lnTo>
                  <a:lnTo>
                    <a:pt x="8633920" y="6022658"/>
                  </a:lnTo>
                  <a:lnTo>
                    <a:pt x="8606289" y="6059285"/>
                  </a:lnTo>
                  <a:lnTo>
                    <a:pt x="8573908" y="6091671"/>
                  </a:lnTo>
                  <a:lnTo>
                    <a:pt x="8537284" y="6119307"/>
                  </a:lnTo>
                  <a:lnTo>
                    <a:pt x="8496924" y="6141686"/>
                  </a:lnTo>
                  <a:lnTo>
                    <a:pt x="8453336" y="6158299"/>
                  </a:lnTo>
                  <a:lnTo>
                    <a:pt x="8407027" y="6168640"/>
                  </a:lnTo>
                  <a:lnTo>
                    <a:pt x="8358505" y="6172200"/>
                  </a:lnTo>
                  <a:lnTo>
                    <a:pt x="328295" y="6172200"/>
                  </a:lnTo>
                  <a:lnTo>
                    <a:pt x="279783" y="6168640"/>
                  </a:lnTo>
                  <a:lnTo>
                    <a:pt x="233481" y="6158299"/>
                  </a:lnTo>
                  <a:lnTo>
                    <a:pt x="189897" y="6141686"/>
                  </a:lnTo>
                  <a:lnTo>
                    <a:pt x="149538" y="6119307"/>
                  </a:lnTo>
                  <a:lnTo>
                    <a:pt x="112912" y="6091671"/>
                  </a:lnTo>
                  <a:lnTo>
                    <a:pt x="80527" y="6059285"/>
                  </a:lnTo>
                  <a:lnTo>
                    <a:pt x="52892" y="6022658"/>
                  </a:lnTo>
                  <a:lnTo>
                    <a:pt x="30513" y="5982297"/>
                  </a:lnTo>
                  <a:lnTo>
                    <a:pt x="13900" y="5938711"/>
                  </a:lnTo>
                  <a:lnTo>
                    <a:pt x="3559" y="5892406"/>
                  </a:lnTo>
                  <a:lnTo>
                    <a:pt x="0" y="5843892"/>
                  </a:lnTo>
                  <a:lnTo>
                    <a:pt x="0" y="328295"/>
                  </a:lnTo>
                  <a:close/>
                </a:path>
              </a:pathLst>
            </a:custGeom>
            <a:ln w="9144">
              <a:solidFill>
                <a:srgbClr val="C0C0C0"/>
              </a:solidFill>
            </a:ln>
          </p:spPr>
          <p:txBody>
            <a:bodyPr wrap="square" lIns="0" tIns="0" rIns="0" bIns="0" rtlCol="0"/>
            <a:lstStyle/>
            <a:p>
              <a:endParaRPr/>
            </a:p>
          </p:txBody>
        </p:sp>
        <p:pic>
          <p:nvPicPr>
            <p:cNvPr id="5" name="object 5"/>
            <p:cNvPicPr/>
            <p:nvPr/>
          </p:nvPicPr>
          <p:blipFill>
            <a:blip r:embed="rId2" cstate="print"/>
            <a:stretch>
              <a:fillRect/>
            </a:stretch>
          </p:blipFill>
          <p:spPr>
            <a:xfrm>
              <a:off x="327659" y="489203"/>
              <a:ext cx="8435340" cy="5530596"/>
            </a:xfrm>
            <a:prstGeom prst="rect">
              <a:avLst/>
            </a:prstGeom>
          </p:spPr>
        </p:pic>
        <p:sp>
          <p:nvSpPr>
            <p:cNvPr id="6" name="object 6"/>
            <p:cNvSpPr/>
            <p:nvPr/>
          </p:nvSpPr>
          <p:spPr>
            <a:xfrm>
              <a:off x="1372361" y="3886962"/>
              <a:ext cx="6400800" cy="2514600"/>
            </a:xfrm>
            <a:custGeom>
              <a:avLst/>
              <a:gdLst/>
              <a:ahLst/>
              <a:cxnLst/>
              <a:rect l="l" t="t" r="r" b="b"/>
              <a:pathLst>
                <a:path w="6400800" h="2514600">
                  <a:moveTo>
                    <a:pt x="0" y="181610"/>
                  </a:moveTo>
                  <a:lnTo>
                    <a:pt x="6485" y="133320"/>
                  </a:lnTo>
                  <a:lnTo>
                    <a:pt x="24788" y="89934"/>
                  </a:lnTo>
                  <a:lnTo>
                    <a:pt x="53181" y="53181"/>
                  </a:lnTo>
                  <a:lnTo>
                    <a:pt x="89934" y="24788"/>
                  </a:lnTo>
                  <a:lnTo>
                    <a:pt x="133320" y="6485"/>
                  </a:lnTo>
                  <a:lnTo>
                    <a:pt x="181609" y="0"/>
                  </a:lnTo>
                  <a:lnTo>
                    <a:pt x="6219190" y="0"/>
                  </a:lnTo>
                  <a:lnTo>
                    <a:pt x="6267479" y="6485"/>
                  </a:lnTo>
                  <a:lnTo>
                    <a:pt x="6310865" y="24788"/>
                  </a:lnTo>
                  <a:lnTo>
                    <a:pt x="6347618" y="53181"/>
                  </a:lnTo>
                  <a:lnTo>
                    <a:pt x="6376011" y="89934"/>
                  </a:lnTo>
                  <a:lnTo>
                    <a:pt x="6394314" y="133320"/>
                  </a:lnTo>
                  <a:lnTo>
                    <a:pt x="6400799" y="181610"/>
                  </a:lnTo>
                  <a:lnTo>
                    <a:pt x="6400799" y="2333002"/>
                  </a:lnTo>
                  <a:lnTo>
                    <a:pt x="6394314" y="2381277"/>
                  </a:lnTo>
                  <a:lnTo>
                    <a:pt x="6376011" y="2424657"/>
                  </a:lnTo>
                  <a:lnTo>
                    <a:pt x="6347618" y="2461410"/>
                  </a:lnTo>
                  <a:lnTo>
                    <a:pt x="6310865" y="2489806"/>
                  </a:lnTo>
                  <a:lnTo>
                    <a:pt x="6267479" y="2508113"/>
                  </a:lnTo>
                  <a:lnTo>
                    <a:pt x="6219190" y="2514600"/>
                  </a:lnTo>
                  <a:lnTo>
                    <a:pt x="181609" y="2514600"/>
                  </a:lnTo>
                  <a:lnTo>
                    <a:pt x="133320" y="2508113"/>
                  </a:lnTo>
                  <a:lnTo>
                    <a:pt x="89934" y="2489806"/>
                  </a:lnTo>
                  <a:lnTo>
                    <a:pt x="53181" y="2461410"/>
                  </a:lnTo>
                  <a:lnTo>
                    <a:pt x="24788" y="2424657"/>
                  </a:lnTo>
                  <a:lnTo>
                    <a:pt x="6485" y="2381277"/>
                  </a:lnTo>
                  <a:lnTo>
                    <a:pt x="0" y="2333002"/>
                  </a:lnTo>
                  <a:lnTo>
                    <a:pt x="0" y="181610"/>
                  </a:lnTo>
                  <a:close/>
                </a:path>
              </a:pathLst>
            </a:custGeom>
            <a:ln w="50292">
              <a:solidFill>
                <a:srgbClr val="808080"/>
              </a:solidFill>
            </a:ln>
          </p:spPr>
          <p:txBody>
            <a:bodyPr wrap="square" lIns="0" tIns="0" rIns="0" bIns="0" rtlCol="0"/>
            <a:lstStyle/>
            <a:p>
              <a:endParaRPr/>
            </a:p>
          </p:txBody>
        </p:sp>
        <p:pic>
          <p:nvPicPr>
            <p:cNvPr id="7" name="object 7"/>
            <p:cNvPicPr/>
            <p:nvPr/>
          </p:nvPicPr>
          <p:blipFill>
            <a:blip r:embed="rId3" cstate="print"/>
            <a:stretch>
              <a:fillRect/>
            </a:stretch>
          </p:blipFill>
          <p:spPr>
            <a:xfrm>
              <a:off x="786383" y="786383"/>
              <a:ext cx="1499616" cy="1927860"/>
            </a:xfrm>
            <a:prstGeom prst="rect">
              <a:avLst/>
            </a:prstGeom>
          </p:spPr>
        </p:pic>
        <p:sp>
          <p:nvSpPr>
            <p:cNvPr id="11" name="object 11"/>
            <p:cNvSpPr/>
            <p:nvPr/>
          </p:nvSpPr>
          <p:spPr>
            <a:xfrm>
              <a:off x="2339339" y="813815"/>
              <a:ext cx="5905500" cy="1873250"/>
            </a:xfrm>
            <a:custGeom>
              <a:avLst/>
              <a:gdLst/>
              <a:ahLst/>
              <a:cxnLst/>
              <a:rect l="l" t="t" r="r" b="b"/>
              <a:pathLst>
                <a:path w="5905500" h="1873250">
                  <a:moveTo>
                    <a:pt x="5773546" y="0"/>
                  </a:moveTo>
                  <a:lnTo>
                    <a:pt x="131953" y="0"/>
                  </a:lnTo>
                  <a:lnTo>
                    <a:pt x="90237" y="6724"/>
                  </a:lnTo>
                  <a:lnTo>
                    <a:pt x="54013" y="25452"/>
                  </a:lnTo>
                  <a:lnTo>
                    <a:pt x="25452" y="54013"/>
                  </a:lnTo>
                  <a:lnTo>
                    <a:pt x="6724" y="90237"/>
                  </a:lnTo>
                  <a:lnTo>
                    <a:pt x="0" y="131953"/>
                  </a:lnTo>
                  <a:lnTo>
                    <a:pt x="0" y="1741043"/>
                  </a:lnTo>
                  <a:lnTo>
                    <a:pt x="6724" y="1782758"/>
                  </a:lnTo>
                  <a:lnTo>
                    <a:pt x="25452" y="1818982"/>
                  </a:lnTo>
                  <a:lnTo>
                    <a:pt x="54013" y="1847543"/>
                  </a:lnTo>
                  <a:lnTo>
                    <a:pt x="90237" y="1866271"/>
                  </a:lnTo>
                  <a:lnTo>
                    <a:pt x="131953" y="1872996"/>
                  </a:lnTo>
                  <a:lnTo>
                    <a:pt x="5773546" y="1872996"/>
                  </a:lnTo>
                  <a:lnTo>
                    <a:pt x="5815262" y="1866271"/>
                  </a:lnTo>
                  <a:lnTo>
                    <a:pt x="5851486" y="1847543"/>
                  </a:lnTo>
                  <a:lnTo>
                    <a:pt x="5880047" y="1818982"/>
                  </a:lnTo>
                  <a:lnTo>
                    <a:pt x="5898775" y="1782758"/>
                  </a:lnTo>
                  <a:lnTo>
                    <a:pt x="5905500" y="1741043"/>
                  </a:lnTo>
                  <a:lnTo>
                    <a:pt x="5905500" y="131953"/>
                  </a:lnTo>
                  <a:lnTo>
                    <a:pt x="5898775" y="90237"/>
                  </a:lnTo>
                  <a:lnTo>
                    <a:pt x="5880047" y="54013"/>
                  </a:lnTo>
                  <a:lnTo>
                    <a:pt x="5851486" y="25452"/>
                  </a:lnTo>
                  <a:lnTo>
                    <a:pt x="5815262" y="6724"/>
                  </a:lnTo>
                  <a:lnTo>
                    <a:pt x="5773546" y="0"/>
                  </a:lnTo>
                  <a:close/>
                </a:path>
              </a:pathLst>
            </a:custGeom>
            <a:solidFill>
              <a:srgbClr val="FFFFFF"/>
            </a:solidFill>
          </p:spPr>
          <p:txBody>
            <a:bodyPr wrap="square" lIns="0" tIns="0" rIns="0" bIns="0" rtlCol="0"/>
            <a:lstStyle/>
            <a:p>
              <a:endParaRPr/>
            </a:p>
          </p:txBody>
        </p:sp>
        <p:sp>
          <p:nvSpPr>
            <p:cNvPr id="12" name="object 12"/>
            <p:cNvSpPr/>
            <p:nvPr/>
          </p:nvSpPr>
          <p:spPr>
            <a:xfrm>
              <a:off x="2339339" y="813815"/>
              <a:ext cx="5905500" cy="1873250"/>
            </a:xfrm>
            <a:custGeom>
              <a:avLst/>
              <a:gdLst/>
              <a:ahLst/>
              <a:cxnLst/>
              <a:rect l="l" t="t" r="r" b="b"/>
              <a:pathLst>
                <a:path w="5905500" h="1873250">
                  <a:moveTo>
                    <a:pt x="0" y="131953"/>
                  </a:moveTo>
                  <a:lnTo>
                    <a:pt x="6724" y="90237"/>
                  </a:lnTo>
                  <a:lnTo>
                    <a:pt x="25452" y="54013"/>
                  </a:lnTo>
                  <a:lnTo>
                    <a:pt x="54013" y="25452"/>
                  </a:lnTo>
                  <a:lnTo>
                    <a:pt x="90237" y="6724"/>
                  </a:lnTo>
                  <a:lnTo>
                    <a:pt x="131953" y="0"/>
                  </a:lnTo>
                  <a:lnTo>
                    <a:pt x="5773546" y="0"/>
                  </a:lnTo>
                  <a:lnTo>
                    <a:pt x="5815262" y="6724"/>
                  </a:lnTo>
                  <a:lnTo>
                    <a:pt x="5851486" y="25452"/>
                  </a:lnTo>
                  <a:lnTo>
                    <a:pt x="5880047" y="54013"/>
                  </a:lnTo>
                  <a:lnTo>
                    <a:pt x="5898775" y="90237"/>
                  </a:lnTo>
                  <a:lnTo>
                    <a:pt x="5905500" y="131953"/>
                  </a:lnTo>
                  <a:lnTo>
                    <a:pt x="5905500" y="1741043"/>
                  </a:lnTo>
                  <a:lnTo>
                    <a:pt x="5898775" y="1782758"/>
                  </a:lnTo>
                  <a:lnTo>
                    <a:pt x="5880047" y="1818982"/>
                  </a:lnTo>
                  <a:lnTo>
                    <a:pt x="5851486" y="1847543"/>
                  </a:lnTo>
                  <a:lnTo>
                    <a:pt x="5815262" y="1866271"/>
                  </a:lnTo>
                  <a:lnTo>
                    <a:pt x="5773546" y="1872996"/>
                  </a:lnTo>
                  <a:lnTo>
                    <a:pt x="131953" y="1872996"/>
                  </a:lnTo>
                  <a:lnTo>
                    <a:pt x="90237" y="1866271"/>
                  </a:lnTo>
                  <a:lnTo>
                    <a:pt x="54013" y="1847543"/>
                  </a:lnTo>
                  <a:lnTo>
                    <a:pt x="25452" y="1818982"/>
                  </a:lnTo>
                  <a:lnTo>
                    <a:pt x="6724" y="1782758"/>
                  </a:lnTo>
                  <a:lnTo>
                    <a:pt x="0" y="1741043"/>
                  </a:lnTo>
                  <a:lnTo>
                    <a:pt x="0" y="131953"/>
                  </a:lnTo>
                  <a:close/>
                </a:path>
              </a:pathLst>
            </a:custGeom>
            <a:ln w="9144">
              <a:solidFill>
                <a:srgbClr val="000000"/>
              </a:solidFill>
            </a:ln>
          </p:spPr>
          <p:txBody>
            <a:bodyPr wrap="square" lIns="0" tIns="0" rIns="0" bIns="0" rtlCol="0"/>
            <a:lstStyle/>
            <a:p>
              <a:endParaRPr/>
            </a:p>
          </p:txBody>
        </p:sp>
        <p:pic>
          <p:nvPicPr>
            <p:cNvPr id="13" name="object 13"/>
            <p:cNvPicPr/>
            <p:nvPr/>
          </p:nvPicPr>
          <p:blipFill>
            <a:blip r:embed="rId4" cstate="print"/>
            <a:stretch>
              <a:fillRect/>
            </a:stretch>
          </p:blipFill>
          <p:spPr>
            <a:xfrm>
              <a:off x="3806951" y="1126236"/>
              <a:ext cx="2990088" cy="513588"/>
            </a:xfrm>
            <a:prstGeom prst="rect">
              <a:avLst/>
            </a:prstGeom>
          </p:spPr>
        </p:pic>
        <p:pic>
          <p:nvPicPr>
            <p:cNvPr id="14" name="object 14"/>
            <p:cNvPicPr/>
            <p:nvPr/>
          </p:nvPicPr>
          <p:blipFill>
            <a:blip r:embed="rId5" cstate="print"/>
            <a:stretch>
              <a:fillRect/>
            </a:stretch>
          </p:blipFill>
          <p:spPr>
            <a:xfrm>
              <a:off x="3613404" y="1400555"/>
              <a:ext cx="3378707" cy="513588"/>
            </a:xfrm>
            <a:prstGeom prst="rect">
              <a:avLst/>
            </a:prstGeom>
          </p:spPr>
        </p:pic>
        <p:pic>
          <p:nvPicPr>
            <p:cNvPr id="15" name="object 15"/>
            <p:cNvPicPr/>
            <p:nvPr/>
          </p:nvPicPr>
          <p:blipFill>
            <a:blip r:embed="rId6" cstate="print"/>
            <a:stretch>
              <a:fillRect/>
            </a:stretch>
          </p:blipFill>
          <p:spPr>
            <a:xfrm>
              <a:off x="2852927" y="1674875"/>
              <a:ext cx="2909316" cy="513588"/>
            </a:xfrm>
            <a:prstGeom prst="rect">
              <a:avLst/>
            </a:prstGeom>
          </p:spPr>
        </p:pic>
        <p:pic>
          <p:nvPicPr>
            <p:cNvPr id="16" name="object 16"/>
            <p:cNvPicPr/>
            <p:nvPr/>
          </p:nvPicPr>
          <p:blipFill>
            <a:blip r:embed="rId7" cstate="print"/>
            <a:stretch>
              <a:fillRect/>
            </a:stretch>
          </p:blipFill>
          <p:spPr>
            <a:xfrm>
              <a:off x="5454395" y="1674875"/>
              <a:ext cx="1138427" cy="513588"/>
            </a:xfrm>
            <a:prstGeom prst="rect">
              <a:avLst/>
            </a:prstGeom>
          </p:spPr>
        </p:pic>
        <p:pic>
          <p:nvPicPr>
            <p:cNvPr id="17" name="object 17"/>
            <p:cNvPicPr/>
            <p:nvPr/>
          </p:nvPicPr>
          <p:blipFill>
            <a:blip r:embed="rId8" cstate="print"/>
            <a:stretch>
              <a:fillRect/>
            </a:stretch>
          </p:blipFill>
          <p:spPr>
            <a:xfrm>
              <a:off x="6284975" y="1674875"/>
              <a:ext cx="1467612" cy="513588"/>
            </a:xfrm>
            <a:prstGeom prst="rect">
              <a:avLst/>
            </a:prstGeom>
          </p:spPr>
        </p:pic>
        <p:pic>
          <p:nvPicPr>
            <p:cNvPr id="18" name="object 18"/>
            <p:cNvPicPr/>
            <p:nvPr/>
          </p:nvPicPr>
          <p:blipFill>
            <a:blip r:embed="rId9" cstate="print"/>
            <a:stretch>
              <a:fillRect/>
            </a:stretch>
          </p:blipFill>
          <p:spPr>
            <a:xfrm>
              <a:off x="3067811" y="1949195"/>
              <a:ext cx="4469892" cy="513588"/>
            </a:xfrm>
            <a:prstGeom prst="rect">
              <a:avLst/>
            </a:prstGeom>
          </p:spPr>
        </p:pic>
      </p:grpSp>
      <p:sp>
        <p:nvSpPr>
          <p:cNvPr id="19" name="object 19"/>
          <p:cNvSpPr txBox="1"/>
          <p:nvPr/>
        </p:nvSpPr>
        <p:spPr>
          <a:xfrm>
            <a:off x="2983738" y="1183004"/>
            <a:ext cx="4618355" cy="1123315"/>
          </a:xfrm>
          <a:prstGeom prst="rect">
            <a:avLst/>
          </a:prstGeom>
        </p:spPr>
        <p:txBody>
          <a:bodyPr vert="horz" wrap="square" lIns="0" tIns="12700" rIns="0" bIns="0" rtlCol="0">
            <a:spAutoFit/>
          </a:bodyPr>
          <a:lstStyle/>
          <a:p>
            <a:pPr marL="773430" marR="766445" indent="193040">
              <a:lnSpc>
                <a:spcPct val="100000"/>
              </a:lnSpc>
              <a:spcBef>
                <a:spcPts val="100"/>
              </a:spcBef>
            </a:pPr>
            <a:r>
              <a:rPr sz="1800" spc="-25" dirty="0">
                <a:solidFill>
                  <a:srgbClr val="252525"/>
                </a:solidFill>
                <a:latin typeface="Arial"/>
                <a:cs typeface="Arial"/>
              </a:rPr>
              <a:t>Универзитет</a:t>
            </a:r>
            <a:r>
              <a:rPr sz="1800" spc="-10" dirty="0">
                <a:solidFill>
                  <a:srgbClr val="252525"/>
                </a:solidFill>
                <a:latin typeface="Arial"/>
                <a:cs typeface="Arial"/>
              </a:rPr>
              <a:t> </a:t>
            </a:r>
            <a:r>
              <a:rPr sz="1800" dirty="0">
                <a:solidFill>
                  <a:srgbClr val="252525"/>
                </a:solidFill>
                <a:latin typeface="Arial"/>
                <a:cs typeface="Arial"/>
              </a:rPr>
              <a:t>у</a:t>
            </a:r>
            <a:r>
              <a:rPr sz="1800" spc="-10" dirty="0">
                <a:solidFill>
                  <a:srgbClr val="252525"/>
                </a:solidFill>
                <a:latin typeface="Arial"/>
                <a:cs typeface="Arial"/>
              </a:rPr>
              <a:t> Крагујевцу Факултет</a:t>
            </a:r>
            <a:r>
              <a:rPr sz="1800" spc="-65" dirty="0">
                <a:solidFill>
                  <a:srgbClr val="252525"/>
                </a:solidFill>
                <a:latin typeface="Arial"/>
                <a:cs typeface="Arial"/>
              </a:rPr>
              <a:t> </a:t>
            </a:r>
            <a:r>
              <a:rPr sz="1800" dirty="0">
                <a:solidFill>
                  <a:srgbClr val="252525"/>
                </a:solidFill>
                <a:latin typeface="Arial"/>
                <a:cs typeface="Arial"/>
              </a:rPr>
              <a:t>медицинских</a:t>
            </a:r>
            <a:r>
              <a:rPr sz="1800" spc="-95" dirty="0">
                <a:solidFill>
                  <a:srgbClr val="252525"/>
                </a:solidFill>
                <a:latin typeface="Arial"/>
                <a:cs typeface="Arial"/>
              </a:rPr>
              <a:t> </a:t>
            </a:r>
            <a:r>
              <a:rPr sz="1800" spc="-20" dirty="0">
                <a:solidFill>
                  <a:srgbClr val="252525"/>
                </a:solidFill>
                <a:latin typeface="Arial"/>
                <a:cs typeface="Arial"/>
              </a:rPr>
              <a:t>наука</a:t>
            </a:r>
            <a:endParaRPr sz="1800">
              <a:latin typeface="Arial"/>
              <a:cs typeface="Arial"/>
            </a:endParaRPr>
          </a:p>
          <a:p>
            <a:pPr marL="227329" marR="5080" indent="-215265">
              <a:lnSpc>
                <a:spcPct val="100000"/>
              </a:lnSpc>
            </a:pPr>
            <a:r>
              <a:rPr sz="1800" dirty="0">
                <a:solidFill>
                  <a:srgbClr val="252525"/>
                </a:solidFill>
                <a:latin typeface="Arial"/>
                <a:cs typeface="Arial"/>
              </a:rPr>
              <a:t>Интегрисане</a:t>
            </a:r>
            <a:r>
              <a:rPr sz="1800" spc="-40" dirty="0">
                <a:solidFill>
                  <a:srgbClr val="252525"/>
                </a:solidFill>
                <a:latin typeface="Arial"/>
                <a:cs typeface="Arial"/>
              </a:rPr>
              <a:t> </a:t>
            </a:r>
            <a:r>
              <a:rPr sz="1800" dirty="0">
                <a:solidFill>
                  <a:srgbClr val="252525"/>
                </a:solidFill>
                <a:latin typeface="Arial"/>
                <a:cs typeface="Arial"/>
              </a:rPr>
              <a:t>академске</a:t>
            </a:r>
            <a:r>
              <a:rPr sz="1800" spc="-55" dirty="0">
                <a:solidFill>
                  <a:srgbClr val="252525"/>
                </a:solidFill>
                <a:latin typeface="Arial"/>
                <a:cs typeface="Arial"/>
              </a:rPr>
              <a:t> </a:t>
            </a:r>
            <a:r>
              <a:rPr sz="1800" dirty="0">
                <a:solidFill>
                  <a:srgbClr val="252525"/>
                </a:solidFill>
                <a:latin typeface="Arial"/>
                <a:cs typeface="Arial"/>
              </a:rPr>
              <a:t>студије</a:t>
            </a:r>
            <a:r>
              <a:rPr sz="1800" spc="-45" dirty="0">
                <a:solidFill>
                  <a:srgbClr val="252525"/>
                </a:solidFill>
                <a:latin typeface="Arial"/>
                <a:cs typeface="Arial"/>
              </a:rPr>
              <a:t> </a:t>
            </a:r>
            <a:r>
              <a:rPr sz="1800" spc="-10" dirty="0">
                <a:solidFill>
                  <a:srgbClr val="252525"/>
                </a:solidFill>
                <a:latin typeface="Arial"/>
                <a:cs typeface="Arial"/>
              </a:rPr>
              <a:t>фармације Катедра</a:t>
            </a:r>
            <a:r>
              <a:rPr sz="1800" spc="-40" dirty="0">
                <a:solidFill>
                  <a:srgbClr val="252525"/>
                </a:solidFill>
                <a:latin typeface="Arial"/>
                <a:cs typeface="Arial"/>
              </a:rPr>
              <a:t> </a:t>
            </a:r>
            <a:r>
              <a:rPr sz="1800" dirty="0">
                <a:solidFill>
                  <a:srgbClr val="252525"/>
                </a:solidFill>
                <a:latin typeface="Arial"/>
                <a:cs typeface="Arial"/>
              </a:rPr>
              <a:t>за</a:t>
            </a:r>
            <a:r>
              <a:rPr sz="1800" spc="-25" dirty="0">
                <a:solidFill>
                  <a:srgbClr val="252525"/>
                </a:solidFill>
                <a:latin typeface="Arial"/>
                <a:cs typeface="Arial"/>
              </a:rPr>
              <a:t> </a:t>
            </a:r>
            <a:r>
              <a:rPr sz="1800" dirty="0">
                <a:solidFill>
                  <a:srgbClr val="252525"/>
                </a:solidFill>
                <a:latin typeface="Arial"/>
                <a:cs typeface="Arial"/>
              </a:rPr>
              <a:t>Хистологију</a:t>
            </a:r>
            <a:r>
              <a:rPr sz="1800" spc="-45" dirty="0">
                <a:solidFill>
                  <a:srgbClr val="252525"/>
                </a:solidFill>
                <a:latin typeface="Arial"/>
                <a:cs typeface="Arial"/>
              </a:rPr>
              <a:t> </a:t>
            </a:r>
            <a:r>
              <a:rPr sz="1800" dirty="0">
                <a:solidFill>
                  <a:srgbClr val="252525"/>
                </a:solidFill>
                <a:latin typeface="Arial"/>
                <a:cs typeface="Arial"/>
              </a:rPr>
              <a:t>и</a:t>
            </a:r>
            <a:r>
              <a:rPr sz="1800" spc="-35" dirty="0">
                <a:solidFill>
                  <a:srgbClr val="252525"/>
                </a:solidFill>
                <a:latin typeface="Arial"/>
                <a:cs typeface="Arial"/>
              </a:rPr>
              <a:t> </a:t>
            </a:r>
            <a:r>
              <a:rPr sz="1800" spc="-10" dirty="0">
                <a:solidFill>
                  <a:srgbClr val="252525"/>
                </a:solidFill>
                <a:latin typeface="Arial"/>
                <a:cs typeface="Arial"/>
              </a:rPr>
              <a:t>ембриологију</a:t>
            </a:r>
            <a:endParaRPr sz="1800">
              <a:latin typeface="Arial"/>
              <a:cs typeface="Arial"/>
            </a:endParaRPr>
          </a:p>
        </p:txBody>
      </p:sp>
      <p:sp>
        <p:nvSpPr>
          <p:cNvPr id="20" name="object 20"/>
          <p:cNvSpPr txBox="1"/>
          <p:nvPr/>
        </p:nvSpPr>
        <p:spPr>
          <a:xfrm>
            <a:off x="1971991" y="4565162"/>
            <a:ext cx="5146675" cy="1836400"/>
          </a:xfrm>
          <a:prstGeom prst="rect">
            <a:avLst/>
          </a:prstGeom>
        </p:spPr>
        <p:txBody>
          <a:bodyPr vert="horz" wrap="square" lIns="0" tIns="12700" rIns="0" bIns="0" rtlCol="0">
            <a:spAutoFit/>
          </a:bodyPr>
          <a:lstStyle/>
          <a:p>
            <a:pPr marL="12700" marR="5080" algn="ctr">
              <a:lnSpc>
                <a:spcPct val="100000"/>
              </a:lnSpc>
              <a:spcBef>
                <a:spcPts val="100"/>
              </a:spcBef>
            </a:pPr>
            <a:r>
              <a:rPr lang="sr-Latn-RS" sz="3600" b="1" dirty="0" smtClean="0">
                <a:solidFill>
                  <a:srgbClr val="5F5F5F"/>
                </a:solidFill>
                <a:latin typeface="Arial"/>
                <a:cs typeface="Arial"/>
              </a:rPr>
              <a:t>Muscle tissue</a:t>
            </a:r>
            <a:r>
              <a:rPr lang="en-US" sz="3600" b="1" dirty="0" smtClean="0">
                <a:solidFill>
                  <a:srgbClr val="5F5F5F"/>
                </a:solidFill>
                <a:latin typeface="Arial"/>
                <a:cs typeface="Arial"/>
              </a:rPr>
              <a:t>. N</a:t>
            </a:r>
            <a:r>
              <a:rPr lang="sr-Latn-RS" sz="3600" b="1" dirty="0" smtClean="0">
                <a:solidFill>
                  <a:srgbClr val="5F5F5F"/>
                </a:solidFill>
                <a:latin typeface="Arial"/>
                <a:cs typeface="Arial"/>
              </a:rPr>
              <a:t>erve tissue</a:t>
            </a:r>
            <a:endParaRPr sz="3600" dirty="0">
              <a:latin typeface="Arial"/>
              <a:cs typeface="Arial"/>
            </a:endParaRPr>
          </a:p>
          <a:p>
            <a:pPr marL="1270" algn="ctr">
              <a:lnSpc>
                <a:spcPct val="100000"/>
              </a:lnSpc>
              <a:spcBef>
                <a:spcPts val="2650"/>
              </a:spcBef>
            </a:pPr>
            <a:r>
              <a:rPr lang="sr-Latn-RS" sz="2400" b="1" dirty="0" smtClean="0">
                <a:solidFill>
                  <a:srgbClr val="FFFFFF"/>
                </a:solidFill>
                <a:latin typeface="Arial"/>
                <a:cs typeface="Arial"/>
              </a:rPr>
              <a:t>Week 11</a:t>
            </a:r>
            <a:endParaRPr sz="2400" dirty="0">
              <a:latin typeface="Arial"/>
              <a:cs typeface="Aria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2400" y="990600"/>
            <a:ext cx="8763000" cy="5909310"/>
          </a:xfrm>
          <a:prstGeom prst="rect">
            <a:avLst/>
          </a:prstGeom>
        </p:spPr>
        <p:txBody>
          <a:bodyPr wrap="square">
            <a:spAutoFit/>
          </a:bodyPr>
          <a:lstStyle/>
          <a:p>
            <a:pPr>
              <a:lnSpc>
                <a:spcPct val="150000"/>
              </a:lnSpc>
            </a:pPr>
            <a:r>
              <a:rPr lang="en-US" dirty="0" smtClean="0">
                <a:solidFill>
                  <a:srgbClr val="FF0000"/>
                </a:solidFill>
              </a:rPr>
              <a:t>Thin, actin</a:t>
            </a:r>
            <a:r>
              <a:rPr lang="en-US" dirty="0" smtClean="0"/>
              <a:t> filaments are mostly made of protein actin but in addition to actin other proteins, </a:t>
            </a:r>
            <a:r>
              <a:rPr lang="sr-Latn-RS" dirty="0" smtClean="0"/>
              <a:t>such as </a:t>
            </a:r>
            <a:r>
              <a:rPr lang="en-US" dirty="0" smtClean="0">
                <a:solidFill>
                  <a:srgbClr val="FF0000"/>
                </a:solidFill>
              </a:rPr>
              <a:t>troponin and tropomyosin </a:t>
            </a:r>
            <a:r>
              <a:rPr lang="en-US" dirty="0" smtClean="0"/>
              <a:t>are present.</a:t>
            </a:r>
          </a:p>
          <a:p>
            <a:pPr>
              <a:lnSpc>
                <a:spcPct val="150000"/>
              </a:lnSpc>
            </a:pPr>
            <a:r>
              <a:rPr lang="en-US" dirty="0" smtClean="0"/>
              <a:t>Actin filaments consist of two spirally twisted chains of</a:t>
            </a:r>
            <a:r>
              <a:rPr lang="en-US" dirty="0" smtClean="0">
                <a:solidFill>
                  <a:srgbClr val="FF0000"/>
                </a:solidFill>
              </a:rPr>
              <a:t> </a:t>
            </a:r>
            <a:r>
              <a:rPr lang="sr-Latn-RS" dirty="0" smtClean="0">
                <a:solidFill>
                  <a:schemeClr val="tx1"/>
                </a:solidFill>
              </a:rPr>
              <a:t>filamentous </a:t>
            </a:r>
            <a:r>
              <a:rPr lang="en-US" dirty="0" smtClean="0">
                <a:solidFill>
                  <a:srgbClr val="FF0000"/>
                </a:solidFill>
              </a:rPr>
              <a:t>F-actin</a:t>
            </a:r>
            <a:r>
              <a:rPr lang="en-US" dirty="0" smtClean="0"/>
              <a:t>. Each of the two chains of F-actin consists of polymerized globular monomers of </a:t>
            </a:r>
            <a:r>
              <a:rPr lang="en-US" dirty="0" smtClean="0">
                <a:solidFill>
                  <a:srgbClr val="FF0000"/>
                </a:solidFill>
              </a:rPr>
              <a:t>G-actin</a:t>
            </a:r>
            <a:r>
              <a:rPr lang="en-US" dirty="0" smtClean="0"/>
              <a:t>.</a:t>
            </a:r>
          </a:p>
          <a:p>
            <a:pPr>
              <a:lnSpc>
                <a:spcPct val="150000"/>
              </a:lnSpc>
            </a:pPr>
            <a:r>
              <a:rPr lang="en-US" dirty="0" smtClean="0"/>
              <a:t>Each monomer of G-actin contains an active site for binding the heads of myosin filaments during muscle contraction.</a:t>
            </a:r>
            <a:endParaRPr lang="sr-Latn-RS" dirty="0" smtClean="0"/>
          </a:p>
          <a:p>
            <a:pPr>
              <a:lnSpc>
                <a:spcPct val="150000"/>
              </a:lnSpc>
            </a:pPr>
            <a:r>
              <a:rPr lang="en-US" dirty="0" smtClean="0">
                <a:solidFill>
                  <a:srgbClr val="FF0000"/>
                </a:solidFill>
              </a:rPr>
              <a:t>Tropomyosin</a:t>
            </a:r>
            <a:r>
              <a:rPr lang="en-US" dirty="0" smtClean="0"/>
              <a:t> is protein that also consists of a</a:t>
            </a:r>
            <a:r>
              <a:rPr lang="sr-Latn-RS" dirty="0" smtClean="0"/>
              <a:t> </a:t>
            </a:r>
            <a:r>
              <a:rPr lang="en-US" dirty="0" smtClean="0"/>
              <a:t>double helix of two polypeptides. It forms filaments that</a:t>
            </a:r>
            <a:r>
              <a:rPr lang="sr-Latn-RS" dirty="0" smtClean="0"/>
              <a:t> </a:t>
            </a:r>
            <a:r>
              <a:rPr lang="en-US" dirty="0" smtClean="0"/>
              <a:t>run between the F-actin. In resting muscle, tropomyosin and its regulatory</a:t>
            </a:r>
            <a:r>
              <a:rPr lang="sr-Latn-RS" dirty="0" smtClean="0"/>
              <a:t> </a:t>
            </a:r>
            <a:r>
              <a:rPr lang="en-US" dirty="0" smtClean="0"/>
              <a:t>protein, the troponin complex, mask the myosin</a:t>
            </a:r>
            <a:r>
              <a:rPr lang="sr-Latn-RS" dirty="0" smtClean="0"/>
              <a:t> </a:t>
            </a:r>
            <a:r>
              <a:rPr lang="en-US" dirty="0" smtClean="0"/>
              <a:t>binding</a:t>
            </a:r>
            <a:r>
              <a:rPr lang="sr-Latn-RS" dirty="0" smtClean="0"/>
              <a:t> </a:t>
            </a:r>
            <a:r>
              <a:rPr lang="en-US" dirty="0" smtClean="0"/>
              <a:t>site on the actin molecule.</a:t>
            </a:r>
          </a:p>
          <a:p>
            <a:pPr>
              <a:lnSpc>
                <a:spcPct val="150000"/>
              </a:lnSpc>
            </a:pPr>
            <a:r>
              <a:rPr lang="en-US" dirty="0" smtClean="0">
                <a:solidFill>
                  <a:srgbClr val="FF0000"/>
                </a:solidFill>
              </a:rPr>
              <a:t>Troponin</a:t>
            </a:r>
            <a:r>
              <a:rPr lang="en-US" dirty="0" smtClean="0"/>
              <a:t> consists of a complex of three globular subunits.</a:t>
            </a:r>
            <a:r>
              <a:rPr lang="sr-Latn-RS" dirty="0" smtClean="0"/>
              <a:t> </a:t>
            </a:r>
            <a:r>
              <a:rPr lang="en-US" i="1" dirty="0" smtClean="0">
                <a:solidFill>
                  <a:srgbClr val="FF0000"/>
                </a:solidFill>
              </a:rPr>
              <a:t>Troponin-C</a:t>
            </a:r>
            <a:r>
              <a:rPr lang="en-US" dirty="0" smtClean="0"/>
              <a:t> (</a:t>
            </a:r>
            <a:r>
              <a:rPr lang="en-US" dirty="0" err="1" smtClean="0"/>
              <a:t>TnC</a:t>
            </a:r>
            <a:r>
              <a:rPr lang="en-US" dirty="0" smtClean="0"/>
              <a:t>) is the smallest subunit of the troponin</a:t>
            </a:r>
            <a:r>
              <a:rPr lang="sr-Latn-RS" dirty="0" smtClean="0"/>
              <a:t> </a:t>
            </a:r>
            <a:r>
              <a:rPr lang="en-US" dirty="0" smtClean="0"/>
              <a:t>It binds Ca2+</a:t>
            </a:r>
            <a:r>
              <a:rPr lang="sr-Latn-RS" dirty="0" smtClean="0"/>
              <a:t> ions</a:t>
            </a:r>
            <a:r>
              <a:rPr lang="en-US" dirty="0" smtClean="0"/>
              <a:t>, an essential step in</a:t>
            </a:r>
            <a:r>
              <a:rPr lang="sr-Latn-RS" dirty="0" smtClean="0"/>
              <a:t> </a:t>
            </a:r>
            <a:r>
              <a:rPr lang="en-US" dirty="0" smtClean="0"/>
              <a:t>the initiation of contraction. </a:t>
            </a:r>
            <a:r>
              <a:rPr lang="en-US" i="1" dirty="0" smtClean="0">
                <a:solidFill>
                  <a:srgbClr val="FF0000"/>
                </a:solidFill>
              </a:rPr>
              <a:t>Troponin-T</a:t>
            </a:r>
            <a:r>
              <a:rPr lang="en-US" dirty="0" smtClean="0"/>
              <a:t> (</a:t>
            </a:r>
            <a:r>
              <a:rPr lang="en-US" dirty="0" err="1" smtClean="0"/>
              <a:t>TnT</a:t>
            </a:r>
            <a:r>
              <a:rPr lang="en-US" dirty="0" smtClean="0"/>
              <a:t>), binds to tropomyosin</a:t>
            </a:r>
            <a:r>
              <a:rPr lang="sr-Latn-RS" dirty="0" smtClean="0"/>
              <a:t> while </a:t>
            </a:r>
            <a:r>
              <a:rPr lang="en-US" i="1" dirty="0" smtClean="0">
                <a:solidFill>
                  <a:srgbClr val="FF0000"/>
                </a:solidFill>
              </a:rPr>
              <a:t>Troponin-I</a:t>
            </a:r>
            <a:r>
              <a:rPr lang="en-US" dirty="0" smtClean="0"/>
              <a:t> (</a:t>
            </a:r>
            <a:r>
              <a:rPr lang="en-US" dirty="0" err="1" smtClean="0"/>
              <a:t>Tnl</a:t>
            </a:r>
            <a:r>
              <a:rPr lang="en-US" dirty="0" smtClean="0"/>
              <a:t>), binds</a:t>
            </a:r>
            <a:r>
              <a:rPr lang="sr-Latn-RS" dirty="0" smtClean="0"/>
              <a:t> </a:t>
            </a:r>
            <a:r>
              <a:rPr lang="en-US" dirty="0" smtClean="0"/>
              <a:t>to actin, thus inhibiting actin—myosin interaction. </a:t>
            </a:r>
            <a:endParaRPr lang="en-US" dirty="0"/>
          </a:p>
        </p:txBody>
      </p:sp>
      <p:sp>
        <p:nvSpPr>
          <p:cNvPr id="5" name="Rectangle 4"/>
          <p:cNvSpPr/>
          <p:nvPr/>
        </p:nvSpPr>
        <p:spPr>
          <a:xfrm>
            <a:off x="3200400" y="304800"/>
            <a:ext cx="2424062" cy="523220"/>
          </a:xfrm>
          <a:prstGeom prst="rect">
            <a:avLst/>
          </a:prstGeom>
        </p:spPr>
        <p:txBody>
          <a:bodyPr wrap="none">
            <a:spAutoFit/>
          </a:bodyPr>
          <a:lstStyle/>
          <a:p>
            <a:r>
              <a:rPr lang="en-US" sz="2800" dirty="0" smtClean="0"/>
              <a:t>Thin filaments</a:t>
            </a:r>
            <a:endParaRPr lang="en-US" sz="2800" dirty="0"/>
          </a:p>
        </p:txBody>
      </p:sp>
    </p:spTree>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20559" y="196545"/>
            <a:ext cx="7502880" cy="720248"/>
          </a:xfrm>
          <a:prstGeom prst="rect">
            <a:avLst/>
          </a:prstGeom>
        </p:spPr>
        <p:txBody>
          <a:bodyPr vert="horz" wrap="square" lIns="0" tIns="164642" rIns="0" bIns="0" rtlCol="0">
            <a:spAutoFit/>
          </a:bodyPr>
          <a:lstStyle/>
          <a:p>
            <a:pPr marL="1678939">
              <a:lnSpc>
                <a:spcPct val="100000"/>
              </a:lnSpc>
              <a:spcBef>
                <a:spcPts val="100"/>
              </a:spcBef>
            </a:pPr>
            <a:r>
              <a:rPr lang="sr-Latn-RS" spc="-10" dirty="0" smtClean="0"/>
              <a:t>Thick filaments</a:t>
            </a:r>
            <a:endParaRPr spc="-10" dirty="0"/>
          </a:p>
        </p:txBody>
      </p:sp>
      <p:sp>
        <p:nvSpPr>
          <p:cNvPr id="3" name="object 3"/>
          <p:cNvSpPr txBox="1"/>
          <p:nvPr/>
        </p:nvSpPr>
        <p:spPr>
          <a:xfrm>
            <a:off x="304800" y="1143000"/>
            <a:ext cx="8763000" cy="2697662"/>
          </a:xfrm>
          <a:prstGeom prst="rect">
            <a:avLst/>
          </a:prstGeom>
        </p:spPr>
        <p:txBody>
          <a:bodyPr vert="horz" wrap="square" lIns="0" tIns="12700" rIns="0" bIns="0" rtlCol="0">
            <a:spAutoFit/>
          </a:bodyPr>
          <a:lstStyle/>
          <a:p>
            <a:pPr marL="355600" marR="5080" indent="-342900">
              <a:lnSpc>
                <a:spcPct val="120000"/>
              </a:lnSpc>
              <a:spcBef>
                <a:spcPts val="100"/>
              </a:spcBef>
              <a:buFont typeface="Arial"/>
              <a:buChar char="•"/>
              <a:tabLst>
                <a:tab pos="355600" algn="l"/>
              </a:tabLst>
            </a:pPr>
            <a:r>
              <a:rPr lang="en-US" sz="1800" dirty="0" smtClean="0">
                <a:solidFill>
                  <a:schemeClr val="tx1"/>
                </a:solidFill>
                <a:latin typeface="Arial"/>
                <a:cs typeface="Arial"/>
              </a:rPr>
              <a:t>Thick filaments are made of </a:t>
            </a:r>
            <a:r>
              <a:rPr lang="en-US" sz="1800" dirty="0" smtClean="0">
                <a:solidFill>
                  <a:srgbClr val="FF0000"/>
                </a:solidFill>
                <a:latin typeface="Arial"/>
                <a:cs typeface="Arial"/>
              </a:rPr>
              <a:t>myosin</a:t>
            </a:r>
            <a:r>
              <a:rPr lang="sr-Latn-RS" sz="1800" dirty="0" smtClean="0">
                <a:solidFill>
                  <a:srgbClr val="FF0000"/>
                </a:solidFill>
                <a:latin typeface="Arial"/>
                <a:cs typeface="Arial"/>
              </a:rPr>
              <a:t> II</a:t>
            </a:r>
            <a:r>
              <a:rPr lang="en-US" sz="1800" dirty="0" smtClean="0">
                <a:solidFill>
                  <a:schemeClr val="tx1"/>
                </a:solidFill>
                <a:latin typeface="Arial"/>
                <a:cs typeface="Arial"/>
              </a:rPr>
              <a:t> molecules</a:t>
            </a:r>
            <a:r>
              <a:rPr lang="sr-Latn-RS" sz="1800" dirty="0" smtClean="0">
                <a:solidFill>
                  <a:schemeClr val="tx1"/>
                </a:solidFill>
                <a:latin typeface="Arial"/>
                <a:cs typeface="Arial"/>
              </a:rPr>
              <a:t> </a:t>
            </a:r>
            <a:r>
              <a:rPr lang="en-US" sz="1800" dirty="0" smtClean="0">
                <a:solidFill>
                  <a:schemeClr val="tx1"/>
                </a:solidFill>
                <a:latin typeface="Arial"/>
                <a:cs typeface="Arial"/>
              </a:rPr>
              <a:t>a member</a:t>
            </a:r>
            <a:r>
              <a:rPr lang="sr-Latn-RS" sz="1800" dirty="0" smtClean="0">
                <a:solidFill>
                  <a:schemeClr val="tx1"/>
                </a:solidFill>
                <a:latin typeface="Arial"/>
                <a:cs typeface="Arial"/>
              </a:rPr>
              <a:t> </a:t>
            </a:r>
            <a:r>
              <a:rPr lang="en-US" sz="1800" dirty="0" smtClean="0">
                <a:solidFill>
                  <a:schemeClr val="tx1"/>
                </a:solidFill>
                <a:latin typeface="Arial"/>
                <a:cs typeface="Arial"/>
              </a:rPr>
              <a:t>of the myosin superfamily of motor proteins that produce</a:t>
            </a:r>
            <a:r>
              <a:rPr lang="sr-Latn-RS" sz="1800" dirty="0" smtClean="0">
                <a:solidFill>
                  <a:schemeClr val="tx1"/>
                </a:solidFill>
                <a:latin typeface="Arial"/>
                <a:cs typeface="Arial"/>
              </a:rPr>
              <a:t> </a:t>
            </a:r>
            <a:r>
              <a:rPr lang="en-US" sz="1800" dirty="0" smtClean="0">
                <a:solidFill>
                  <a:schemeClr val="tx1"/>
                </a:solidFill>
                <a:latin typeface="Arial"/>
                <a:cs typeface="Arial"/>
              </a:rPr>
              <a:t>motility by cyclic interaction with actin subunits in striated</a:t>
            </a:r>
            <a:r>
              <a:rPr lang="sr-Latn-RS" sz="1800" dirty="0" smtClean="0">
                <a:solidFill>
                  <a:schemeClr val="tx1"/>
                </a:solidFill>
                <a:latin typeface="Arial"/>
                <a:cs typeface="Arial"/>
              </a:rPr>
              <a:t> </a:t>
            </a:r>
            <a:r>
              <a:rPr lang="en-US" sz="1800" dirty="0" smtClean="0">
                <a:solidFill>
                  <a:schemeClr val="tx1"/>
                </a:solidFill>
                <a:latin typeface="Arial"/>
                <a:cs typeface="Arial"/>
              </a:rPr>
              <a:t>muscle. This </a:t>
            </a:r>
            <a:r>
              <a:rPr lang="en-US" sz="1800" dirty="0" err="1" smtClean="0">
                <a:solidFill>
                  <a:schemeClr val="tx1"/>
                </a:solidFill>
                <a:latin typeface="Arial"/>
                <a:cs typeface="Arial"/>
              </a:rPr>
              <a:t>actomyosin</a:t>
            </a:r>
            <a:r>
              <a:rPr lang="en-US" sz="1800" dirty="0" smtClean="0">
                <a:solidFill>
                  <a:schemeClr val="tx1"/>
                </a:solidFill>
                <a:latin typeface="Arial"/>
                <a:cs typeface="Arial"/>
              </a:rPr>
              <a:t> cross-bridge cycle causes the thick and</a:t>
            </a:r>
            <a:r>
              <a:rPr lang="sr-Latn-RS" sz="1800" dirty="0" smtClean="0">
                <a:solidFill>
                  <a:schemeClr val="tx1"/>
                </a:solidFill>
                <a:latin typeface="Arial"/>
                <a:cs typeface="Arial"/>
              </a:rPr>
              <a:t> </a:t>
            </a:r>
            <a:r>
              <a:rPr lang="en-US" sz="1800" dirty="0" smtClean="0">
                <a:solidFill>
                  <a:schemeClr val="tx1"/>
                </a:solidFill>
                <a:latin typeface="Arial"/>
                <a:cs typeface="Arial"/>
              </a:rPr>
              <a:t>thin filaments to slide past each other, producing movement</a:t>
            </a:r>
            <a:r>
              <a:rPr lang="sr-Latn-RS" sz="1800" dirty="0" smtClean="0">
                <a:solidFill>
                  <a:schemeClr val="tx1"/>
                </a:solidFill>
                <a:latin typeface="Arial"/>
                <a:cs typeface="Arial"/>
              </a:rPr>
              <a:t>.</a:t>
            </a:r>
          </a:p>
          <a:p>
            <a:pPr marL="355600" marR="5080" indent="-342900">
              <a:lnSpc>
                <a:spcPct val="120000"/>
              </a:lnSpc>
              <a:spcBef>
                <a:spcPts val="100"/>
              </a:spcBef>
              <a:buFont typeface="Arial"/>
              <a:buChar char="•"/>
              <a:tabLst>
                <a:tab pos="355600" algn="l"/>
              </a:tabLst>
            </a:pPr>
            <a:r>
              <a:rPr lang="sr-Latn-RS" sz="1800" dirty="0" smtClean="0">
                <a:solidFill>
                  <a:schemeClr val="tx1"/>
                </a:solidFill>
                <a:latin typeface="Arial"/>
                <a:cs typeface="Arial"/>
              </a:rPr>
              <a:t>Myosin II </a:t>
            </a:r>
            <a:r>
              <a:rPr lang="en-US" sz="1800" dirty="0" smtClean="0">
                <a:solidFill>
                  <a:schemeClr val="tx1"/>
                </a:solidFill>
                <a:latin typeface="Arial"/>
                <a:cs typeface="Arial"/>
              </a:rPr>
              <a:t>is a dimer composed of two heavy polypeptide chains and four light chains</a:t>
            </a:r>
            <a:r>
              <a:rPr lang="sr-Latn-RS" sz="1800" dirty="0" smtClean="0">
                <a:solidFill>
                  <a:schemeClr val="tx1"/>
                </a:solidFill>
                <a:latin typeface="Arial"/>
                <a:cs typeface="Arial"/>
              </a:rPr>
              <a:t>. </a:t>
            </a:r>
            <a:r>
              <a:rPr lang="en-US" sz="1800" dirty="0" smtClean="0">
                <a:solidFill>
                  <a:schemeClr val="tx1"/>
                </a:solidFill>
                <a:latin typeface="Arial"/>
                <a:cs typeface="Arial"/>
              </a:rPr>
              <a:t>The largest part of the myosin molecule consists of a rod-shaped tail to which the ball-shaped head is hinged.</a:t>
            </a:r>
          </a:p>
          <a:p>
            <a:pPr marL="355600" marR="5080" indent="-342900">
              <a:lnSpc>
                <a:spcPct val="120000"/>
              </a:lnSpc>
              <a:spcBef>
                <a:spcPts val="100"/>
              </a:spcBef>
              <a:buFont typeface="Arial"/>
              <a:buChar char="•"/>
              <a:tabLst>
                <a:tab pos="355600" algn="l"/>
              </a:tabLst>
            </a:pPr>
            <a:r>
              <a:rPr lang="en-US" sz="1800" dirty="0" smtClean="0">
                <a:solidFill>
                  <a:schemeClr val="tx1"/>
                </a:solidFill>
                <a:latin typeface="Arial"/>
                <a:cs typeface="Arial"/>
              </a:rPr>
              <a:t>Each myosin filament is surrounded by six actin filaments</a:t>
            </a:r>
            <a:r>
              <a:rPr lang="sr-Latn-RS" sz="1800" dirty="0" smtClean="0">
                <a:solidFill>
                  <a:schemeClr val="tx1"/>
                </a:solidFill>
                <a:latin typeface="Arial"/>
                <a:cs typeface="Arial"/>
              </a:rPr>
              <a:t> in the muscel cell</a:t>
            </a:r>
            <a:r>
              <a:rPr lang="en-US" sz="1800" dirty="0" smtClean="0">
                <a:solidFill>
                  <a:schemeClr val="tx1"/>
                </a:solidFill>
                <a:latin typeface="Arial"/>
                <a:cs typeface="Arial"/>
              </a:rPr>
              <a:t>.</a:t>
            </a:r>
            <a:endParaRPr sz="1800" dirty="0">
              <a:solidFill>
                <a:schemeClr val="tx1"/>
              </a:solidFill>
              <a:latin typeface="Arial"/>
              <a:cs typeface="Arial"/>
            </a:endParaRPr>
          </a:p>
        </p:txBody>
      </p:sp>
      <p:pic>
        <p:nvPicPr>
          <p:cNvPr id="6" name="Picture 5"/>
          <p:cNvPicPr>
            <a:picLocks noChangeAspect="1"/>
          </p:cNvPicPr>
          <p:nvPr/>
        </p:nvPicPr>
        <p:blipFill>
          <a:blip r:embed="rId2"/>
          <a:stretch>
            <a:fillRect/>
          </a:stretch>
        </p:blipFill>
        <p:spPr>
          <a:xfrm>
            <a:off x="295922" y="3821427"/>
            <a:ext cx="4648200" cy="3040501"/>
          </a:xfrm>
          <a:prstGeom prst="rect">
            <a:avLst/>
          </a:prstGeom>
        </p:spPr>
      </p:pic>
      <p:pic>
        <p:nvPicPr>
          <p:cNvPr id="8" name="Picture 7"/>
          <p:cNvPicPr>
            <a:picLocks noChangeAspect="1"/>
          </p:cNvPicPr>
          <p:nvPr/>
        </p:nvPicPr>
        <p:blipFill>
          <a:blip r:embed="rId3"/>
          <a:stretch>
            <a:fillRect/>
          </a:stretch>
        </p:blipFill>
        <p:spPr>
          <a:xfrm>
            <a:off x="5414720" y="4495800"/>
            <a:ext cx="3182481" cy="1333263"/>
          </a:xfrm>
          <a:prstGeom prst="rect">
            <a:avLst/>
          </a:prstGeom>
        </p:spPr>
      </p:pic>
    </p:spTree>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457200" y="1219200"/>
            <a:ext cx="8229600" cy="4065728"/>
          </a:xfrm>
          <a:prstGeom prst="rect">
            <a:avLst/>
          </a:prstGeom>
        </p:spPr>
        <p:txBody>
          <a:bodyPr vert="horz" wrap="square" lIns="0" tIns="12700" rIns="0" bIns="0" rtlCol="0">
            <a:spAutoFit/>
          </a:bodyPr>
          <a:lstStyle/>
          <a:p>
            <a:pPr marL="355600" marR="5080" indent="-342900">
              <a:lnSpc>
                <a:spcPct val="120000"/>
              </a:lnSpc>
              <a:spcBef>
                <a:spcPts val="100"/>
              </a:spcBef>
              <a:buChar char="•"/>
              <a:tabLst>
                <a:tab pos="355600" algn="l"/>
              </a:tabLst>
            </a:pPr>
            <a:r>
              <a:rPr lang="sr-Latn-RS" dirty="0" smtClean="0">
                <a:latin typeface="Arial"/>
                <a:cs typeface="Arial"/>
              </a:rPr>
              <a:t>Among the usual cell organelles, </a:t>
            </a:r>
            <a:r>
              <a:rPr lang="en-US" sz="1800" dirty="0" smtClean="0">
                <a:latin typeface="Arial"/>
                <a:cs typeface="Arial"/>
              </a:rPr>
              <a:t>in the sarcoplasm </a:t>
            </a:r>
            <a:r>
              <a:rPr lang="en-US" sz="1800" dirty="0" smtClean="0">
                <a:solidFill>
                  <a:srgbClr val="FF0000"/>
                </a:solidFill>
                <a:latin typeface="Arial"/>
                <a:cs typeface="Arial"/>
              </a:rPr>
              <a:t>mitochondria</a:t>
            </a:r>
            <a:r>
              <a:rPr lang="en-US" sz="1800" dirty="0" smtClean="0">
                <a:latin typeface="Arial"/>
                <a:cs typeface="Arial"/>
              </a:rPr>
              <a:t> (source of energy for muscle contractions) and </a:t>
            </a:r>
            <a:r>
              <a:rPr lang="en-US" sz="1800" dirty="0" smtClean="0">
                <a:solidFill>
                  <a:srgbClr val="FF0000"/>
                </a:solidFill>
                <a:latin typeface="Arial"/>
                <a:cs typeface="Arial"/>
              </a:rPr>
              <a:t>sarcoplasm</a:t>
            </a:r>
            <a:r>
              <a:rPr lang="sr-Latn-RS" sz="1800" dirty="0" smtClean="0">
                <a:solidFill>
                  <a:srgbClr val="FF0000"/>
                </a:solidFill>
                <a:latin typeface="Arial"/>
                <a:cs typeface="Arial"/>
              </a:rPr>
              <a:t>at</a:t>
            </a:r>
            <a:r>
              <a:rPr lang="en-US" sz="1800" dirty="0" err="1" smtClean="0">
                <a:solidFill>
                  <a:srgbClr val="FF0000"/>
                </a:solidFill>
                <a:latin typeface="Arial"/>
                <a:cs typeface="Arial"/>
              </a:rPr>
              <a:t>i</a:t>
            </a:r>
            <a:r>
              <a:rPr lang="sr-Latn-RS" sz="1800" dirty="0" smtClean="0">
                <a:solidFill>
                  <a:srgbClr val="FF0000"/>
                </a:solidFill>
                <a:latin typeface="Arial"/>
                <a:cs typeface="Arial"/>
              </a:rPr>
              <a:t>c</a:t>
            </a:r>
            <a:r>
              <a:rPr lang="en-US" sz="1800" dirty="0" smtClean="0">
                <a:solidFill>
                  <a:srgbClr val="FF0000"/>
                </a:solidFill>
                <a:latin typeface="Arial"/>
                <a:cs typeface="Arial"/>
              </a:rPr>
              <a:t> reticulum </a:t>
            </a:r>
            <a:r>
              <a:rPr lang="en-US" sz="1800" dirty="0" smtClean="0">
                <a:latin typeface="Arial"/>
                <a:cs typeface="Arial"/>
              </a:rPr>
              <a:t>(depot of calcium ions) stand out.</a:t>
            </a:r>
          </a:p>
          <a:p>
            <a:pPr marL="355600" marR="5080" indent="-342900">
              <a:lnSpc>
                <a:spcPct val="120000"/>
              </a:lnSpc>
              <a:spcBef>
                <a:spcPts val="100"/>
              </a:spcBef>
              <a:buChar char="•"/>
              <a:tabLst>
                <a:tab pos="355600" algn="l"/>
              </a:tabLst>
            </a:pPr>
            <a:r>
              <a:rPr lang="en-US" sz="1800" dirty="0" smtClean="0">
                <a:latin typeface="Arial"/>
                <a:cs typeface="Arial"/>
              </a:rPr>
              <a:t>The sarcoplasm</a:t>
            </a:r>
            <a:r>
              <a:rPr lang="sr-Latn-RS" sz="1800" dirty="0" smtClean="0">
                <a:latin typeface="Arial"/>
                <a:cs typeface="Arial"/>
              </a:rPr>
              <a:t>at</a:t>
            </a:r>
            <a:r>
              <a:rPr lang="en-US" sz="1800" dirty="0" smtClean="0">
                <a:latin typeface="Arial"/>
                <a:cs typeface="Arial"/>
              </a:rPr>
              <a:t>in reticulum </a:t>
            </a:r>
            <a:r>
              <a:rPr lang="sr-Latn-RS" sz="1800" dirty="0" smtClean="0">
                <a:latin typeface="Arial"/>
                <a:cs typeface="Arial"/>
              </a:rPr>
              <a:t>is a special form of </a:t>
            </a:r>
            <a:r>
              <a:rPr lang="sr-Latn-RS" sz="1800" dirty="0" smtClean="0">
                <a:solidFill>
                  <a:srgbClr val="FF0000"/>
                </a:solidFill>
                <a:latin typeface="Arial"/>
                <a:cs typeface="Arial"/>
              </a:rPr>
              <a:t>smooth endoplasmatic reticulum </a:t>
            </a:r>
            <a:r>
              <a:rPr lang="sr-Latn-RS" sz="1800" dirty="0" smtClean="0">
                <a:latin typeface="Arial"/>
                <a:cs typeface="Arial"/>
              </a:rPr>
              <a:t>that </a:t>
            </a:r>
            <a:r>
              <a:rPr lang="en-US" sz="1800" dirty="0" smtClean="0">
                <a:latin typeface="Arial"/>
                <a:cs typeface="Arial"/>
              </a:rPr>
              <a:t>consists of a branched network of tub</a:t>
            </a:r>
            <a:r>
              <a:rPr lang="sr-Latn-RS" sz="1800" dirty="0" smtClean="0">
                <a:latin typeface="Arial"/>
                <a:cs typeface="Arial"/>
              </a:rPr>
              <a:t>ul</a:t>
            </a:r>
            <a:r>
              <a:rPr lang="en-US" sz="1800" dirty="0" err="1" smtClean="0">
                <a:latin typeface="Arial"/>
                <a:cs typeface="Arial"/>
              </a:rPr>
              <a:t>es</a:t>
            </a:r>
            <a:r>
              <a:rPr lang="en-US" sz="1800" dirty="0" smtClean="0">
                <a:latin typeface="Arial"/>
                <a:cs typeface="Arial"/>
              </a:rPr>
              <a:t> that widen at the border between the dark and light stripes and build ring-shaped channels around the myofibrils called end or </a:t>
            </a:r>
            <a:r>
              <a:rPr lang="en-US" sz="1800" dirty="0" smtClean="0">
                <a:solidFill>
                  <a:srgbClr val="FF0000"/>
                </a:solidFill>
                <a:latin typeface="Arial"/>
                <a:cs typeface="Arial"/>
              </a:rPr>
              <a:t>terminal cisternae</a:t>
            </a:r>
            <a:r>
              <a:rPr lang="en-US" sz="1800" dirty="0" smtClean="0">
                <a:latin typeface="Arial"/>
                <a:cs typeface="Arial"/>
              </a:rPr>
              <a:t>.</a:t>
            </a:r>
          </a:p>
          <a:p>
            <a:pPr marL="355600" marR="5080" indent="-342900">
              <a:lnSpc>
                <a:spcPct val="120000"/>
              </a:lnSpc>
              <a:spcBef>
                <a:spcPts val="100"/>
              </a:spcBef>
              <a:buChar char="•"/>
              <a:tabLst>
                <a:tab pos="355600" algn="l"/>
              </a:tabLst>
            </a:pPr>
            <a:r>
              <a:rPr lang="en-US" sz="1800" dirty="0" smtClean="0">
                <a:latin typeface="Arial"/>
                <a:cs typeface="Arial"/>
              </a:rPr>
              <a:t>Between the two terminal cisterns the </a:t>
            </a:r>
            <a:r>
              <a:rPr lang="sr-Latn-RS" sz="1800" dirty="0" smtClean="0">
                <a:latin typeface="Arial"/>
                <a:cs typeface="Arial"/>
              </a:rPr>
              <a:t>part</a:t>
            </a:r>
            <a:r>
              <a:rPr lang="en-US" sz="1800" dirty="0" smtClean="0">
                <a:latin typeface="Arial"/>
                <a:cs typeface="Arial"/>
              </a:rPr>
              <a:t> of the sarcolemma called</a:t>
            </a:r>
          </a:p>
          <a:p>
            <a:pPr marL="355600" marR="5080" indent="-342900">
              <a:lnSpc>
                <a:spcPct val="120000"/>
              </a:lnSpc>
              <a:spcBef>
                <a:spcPts val="100"/>
              </a:spcBef>
              <a:buChar char="•"/>
              <a:tabLst>
                <a:tab pos="355600" algn="l"/>
              </a:tabLst>
            </a:pPr>
            <a:r>
              <a:rPr lang="en-US" sz="1800" dirty="0" smtClean="0">
                <a:latin typeface="Arial"/>
                <a:cs typeface="Arial"/>
              </a:rPr>
              <a:t>transverse or </a:t>
            </a:r>
            <a:r>
              <a:rPr lang="en-US" sz="1800" dirty="0" smtClean="0">
                <a:solidFill>
                  <a:srgbClr val="FF0000"/>
                </a:solidFill>
                <a:latin typeface="Arial"/>
                <a:cs typeface="Arial"/>
              </a:rPr>
              <a:t>T-tubules</a:t>
            </a:r>
            <a:r>
              <a:rPr lang="en-US" sz="1800" dirty="0" smtClean="0">
                <a:latin typeface="Arial"/>
                <a:cs typeface="Arial"/>
              </a:rPr>
              <a:t> are inserted</a:t>
            </a:r>
            <a:r>
              <a:rPr lang="sr-Latn-RS" sz="1800" dirty="0" smtClean="0">
                <a:latin typeface="Arial"/>
                <a:cs typeface="Arial"/>
              </a:rPr>
              <a:t>.</a:t>
            </a:r>
            <a:endParaRPr lang="en-US" sz="1800" dirty="0" smtClean="0">
              <a:latin typeface="Arial"/>
              <a:cs typeface="Arial"/>
            </a:endParaRPr>
          </a:p>
          <a:p>
            <a:pPr marL="355600" marR="5080" indent="-342900">
              <a:lnSpc>
                <a:spcPct val="120000"/>
              </a:lnSpc>
              <a:spcBef>
                <a:spcPts val="100"/>
              </a:spcBef>
              <a:buChar char="•"/>
              <a:tabLst>
                <a:tab pos="355600" algn="l"/>
              </a:tabLst>
            </a:pPr>
            <a:r>
              <a:rPr lang="en-US" sz="1800" dirty="0" smtClean="0">
                <a:latin typeface="Arial"/>
                <a:cs typeface="Arial"/>
              </a:rPr>
              <a:t>One T-tubule and two adjacent terminal cisternae form a </a:t>
            </a:r>
            <a:r>
              <a:rPr lang="en-US" sz="1800" dirty="0" smtClean="0">
                <a:solidFill>
                  <a:srgbClr val="FF0000"/>
                </a:solidFill>
                <a:latin typeface="Arial"/>
                <a:cs typeface="Arial"/>
              </a:rPr>
              <a:t>triad</a:t>
            </a:r>
            <a:r>
              <a:rPr lang="en-US" sz="1800" dirty="0" smtClean="0">
                <a:latin typeface="Arial"/>
                <a:cs typeface="Arial"/>
              </a:rPr>
              <a:t>.</a:t>
            </a:r>
          </a:p>
          <a:p>
            <a:pPr marL="355600" marR="5080" indent="-342900">
              <a:lnSpc>
                <a:spcPct val="120000"/>
              </a:lnSpc>
              <a:spcBef>
                <a:spcPts val="100"/>
              </a:spcBef>
              <a:buChar char="•"/>
              <a:tabLst>
                <a:tab pos="355600" algn="l"/>
              </a:tabLst>
            </a:pPr>
            <a:r>
              <a:rPr lang="en-US" sz="1800" dirty="0" smtClean="0">
                <a:latin typeface="Arial"/>
                <a:cs typeface="Arial"/>
              </a:rPr>
              <a:t>Via the transverse tubules, the stimulus (wave of depolarization) spreads from the surface to the interior of the muscle cell.</a:t>
            </a:r>
            <a:endParaRPr sz="1800" dirty="0">
              <a:latin typeface="Arial"/>
              <a:cs typeface="Arial"/>
            </a:endParaRPr>
          </a:p>
        </p:txBody>
      </p:sp>
    </p:spTree>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endParaRPr lang="sr-Cyrl-CS" altLang="en-US"/>
          </a:p>
        </p:txBody>
      </p:sp>
      <p:sp>
        <p:nvSpPr>
          <p:cNvPr id="63491" name="Rectangle 3"/>
          <p:cNvSpPr>
            <a:spLocks noGrp="1" noChangeArrowheads="1"/>
          </p:cNvSpPr>
          <p:nvPr>
            <p:ph type="body" idx="1"/>
          </p:nvPr>
        </p:nvSpPr>
        <p:spPr/>
        <p:txBody>
          <a:bodyPr/>
          <a:lstStyle/>
          <a:p>
            <a:endParaRPr lang="sr-Cyrl-CS" altLang="en-US"/>
          </a:p>
        </p:txBody>
      </p:sp>
      <p:pic>
        <p:nvPicPr>
          <p:cNvPr id="63492" name="Picture 4" descr="muscbi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892" y="33290"/>
            <a:ext cx="9161077" cy="65961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820380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438400" y="533400"/>
            <a:ext cx="4815713" cy="574040"/>
          </a:xfrm>
          <a:prstGeom prst="rect">
            <a:avLst/>
          </a:prstGeom>
        </p:spPr>
        <p:txBody>
          <a:bodyPr vert="horz" wrap="square" lIns="0" tIns="12700" rIns="0" bIns="0" rtlCol="0">
            <a:spAutoFit/>
          </a:bodyPr>
          <a:lstStyle/>
          <a:p>
            <a:pPr marL="12700">
              <a:lnSpc>
                <a:spcPct val="100000"/>
              </a:lnSpc>
              <a:spcBef>
                <a:spcPts val="100"/>
              </a:spcBef>
            </a:pPr>
            <a:r>
              <a:rPr lang="sr-Latn-RS" spc="-10" dirty="0" smtClean="0"/>
              <a:t>Types of muscle fibers</a:t>
            </a:r>
            <a:endParaRPr spc="-10" dirty="0"/>
          </a:p>
        </p:txBody>
      </p:sp>
      <p:sp>
        <p:nvSpPr>
          <p:cNvPr id="3" name="object 3"/>
          <p:cNvSpPr txBox="1">
            <a:spLocks noGrp="1"/>
          </p:cNvSpPr>
          <p:nvPr>
            <p:ph sz="half" idx="2"/>
          </p:nvPr>
        </p:nvSpPr>
        <p:spPr>
          <a:xfrm>
            <a:off x="402361" y="1997455"/>
            <a:ext cx="3542029" cy="3729226"/>
          </a:xfrm>
          <a:prstGeom prst="rect">
            <a:avLst/>
          </a:prstGeom>
        </p:spPr>
        <p:txBody>
          <a:bodyPr vert="horz" wrap="square" lIns="0" tIns="12700" rIns="0" bIns="0" rtlCol="0">
            <a:spAutoFit/>
          </a:bodyPr>
          <a:lstStyle/>
          <a:p>
            <a:pPr marL="12700">
              <a:lnSpc>
                <a:spcPct val="100000"/>
              </a:lnSpc>
              <a:spcBef>
                <a:spcPts val="100"/>
              </a:spcBef>
              <a:tabLst>
                <a:tab pos="355600" algn="l"/>
              </a:tabLst>
            </a:pPr>
            <a:r>
              <a:rPr lang="en-US" dirty="0"/>
              <a:t>Type I</a:t>
            </a:r>
          </a:p>
          <a:p>
            <a:pPr marL="355600" indent="-342900">
              <a:lnSpc>
                <a:spcPct val="150000"/>
              </a:lnSpc>
              <a:spcBef>
                <a:spcPts val="100"/>
              </a:spcBef>
              <a:buFont typeface="Arial"/>
              <a:buChar char="•"/>
              <a:tabLst>
                <a:tab pos="355600" algn="l"/>
              </a:tabLst>
            </a:pPr>
            <a:r>
              <a:rPr lang="en-US" b="0" dirty="0">
                <a:solidFill>
                  <a:schemeClr val="tx1"/>
                </a:solidFill>
              </a:rPr>
              <a:t>slow, prolonged contractions</a:t>
            </a:r>
          </a:p>
          <a:p>
            <a:pPr marL="355600" indent="-342900">
              <a:lnSpc>
                <a:spcPct val="150000"/>
              </a:lnSpc>
              <a:spcBef>
                <a:spcPts val="100"/>
              </a:spcBef>
              <a:buFont typeface="Arial"/>
              <a:buChar char="•"/>
              <a:tabLst>
                <a:tab pos="355600" algn="l"/>
              </a:tabLst>
            </a:pPr>
            <a:r>
              <a:rPr lang="en-US" b="0" dirty="0">
                <a:solidFill>
                  <a:schemeClr val="tx1"/>
                </a:solidFill>
              </a:rPr>
              <a:t>high myoglobin level</a:t>
            </a:r>
          </a:p>
          <a:p>
            <a:pPr marL="355600" indent="-342900">
              <a:lnSpc>
                <a:spcPct val="150000"/>
              </a:lnSpc>
              <a:spcBef>
                <a:spcPts val="100"/>
              </a:spcBef>
              <a:buFont typeface="Arial"/>
              <a:buChar char="•"/>
              <a:tabLst>
                <a:tab pos="355600" algn="l"/>
              </a:tabLst>
            </a:pPr>
            <a:r>
              <a:rPr lang="en-US" b="0" dirty="0">
                <a:solidFill>
                  <a:schemeClr val="tx1"/>
                </a:solidFill>
              </a:rPr>
              <a:t>numerous mitochondria</a:t>
            </a:r>
          </a:p>
          <a:p>
            <a:pPr marL="355600" indent="-342900">
              <a:lnSpc>
                <a:spcPct val="150000"/>
              </a:lnSpc>
              <a:spcBef>
                <a:spcPts val="100"/>
              </a:spcBef>
              <a:buFont typeface="Arial"/>
              <a:buChar char="•"/>
              <a:tabLst>
                <a:tab pos="355600" algn="l"/>
              </a:tabLst>
            </a:pPr>
            <a:r>
              <a:rPr lang="en-US" b="0" dirty="0">
                <a:solidFill>
                  <a:schemeClr val="tx1"/>
                </a:solidFill>
              </a:rPr>
              <a:t>aerobic metabolism</a:t>
            </a:r>
          </a:p>
          <a:p>
            <a:pPr marL="355600" indent="-342900">
              <a:lnSpc>
                <a:spcPct val="150000"/>
              </a:lnSpc>
              <a:spcBef>
                <a:spcPts val="100"/>
              </a:spcBef>
              <a:buFont typeface="Arial"/>
              <a:buChar char="•"/>
              <a:tabLst>
                <a:tab pos="355600" algn="l"/>
              </a:tabLst>
            </a:pPr>
            <a:r>
              <a:rPr lang="sr-Latn-RS" b="0" dirty="0">
                <a:solidFill>
                  <a:schemeClr val="tx1"/>
                </a:solidFill>
              </a:rPr>
              <a:t>f</a:t>
            </a:r>
            <a:r>
              <a:rPr lang="sr-Latn-RS" b="0" dirty="0" smtClean="0">
                <a:solidFill>
                  <a:schemeClr val="tx1"/>
                </a:solidFill>
              </a:rPr>
              <a:t>atigue resistant </a:t>
            </a:r>
          </a:p>
          <a:p>
            <a:pPr marL="355600" indent="-342900">
              <a:lnSpc>
                <a:spcPct val="150000"/>
              </a:lnSpc>
              <a:spcBef>
                <a:spcPts val="100"/>
              </a:spcBef>
              <a:buFont typeface="Arial"/>
              <a:buChar char="•"/>
              <a:tabLst>
                <a:tab pos="355600" algn="l"/>
              </a:tabLst>
            </a:pPr>
            <a:r>
              <a:rPr lang="en-US" b="0" dirty="0" smtClean="0">
                <a:solidFill>
                  <a:schemeClr val="tx1"/>
                </a:solidFill>
              </a:rPr>
              <a:t>better </a:t>
            </a:r>
            <a:r>
              <a:rPr lang="en-US" b="0" dirty="0">
                <a:solidFill>
                  <a:schemeClr val="tx1"/>
                </a:solidFill>
              </a:rPr>
              <a:t>blood </a:t>
            </a:r>
            <a:r>
              <a:rPr lang="en-US" b="0" dirty="0" smtClean="0">
                <a:solidFill>
                  <a:schemeClr val="tx1"/>
                </a:solidFill>
              </a:rPr>
              <a:t>circulation</a:t>
            </a:r>
            <a:endParaRPr lang="sr-Latn-RS" b="0" dirty="0" smtClean="0">
              <a:solidFill>
                <a:schemeClr val="tx1"/>
              </a:solidFill>
            </a:endParaRPr>
          </a:p>
          <a:p>
            <a:pPr marL="355600" indent="-342900">
              <a:lnSpc>
                <a:spcPct val="100000"/>
              </a:lnSpc>
              <a:spcBef>
                <a:spcPts val="100"/>
              </a:spcBef>
              <a:buFont typeface="Arial"/>
              <a:buChar char="•"/>
              <a:tabLst>
                <a:tab pos="355600" algn="l"/>
              </a:tabLst>
            </a:pPr>
            <a:endParaRPr lang="en-US" b="0" dirty="0">
              <a:solidFill>
                <a:schemeClr val="tx1"/>
              </a:solidFill>
            </a:endParaRPr>
          </a:p>
          <a:p>
            <a:pPr marL="12700">
              <a:lnSpc>
                <a:spcPct val="100000"/>
              </a:lnSpc>
              <a:spcBef>
                <a:spcPts val="100"/>
              </a:spcBef>
              <a:tabLst>
                <a:tab pos="355600" algn="l"/>
              </a:tabLst>
            </a:pPr>
            <a:r>
              <a:rPr lang="en-US" b="0" dirty="0">
                <a:solidFill>
                  <a:schemeClr val="tx1"/>
                </a:solidFill>
              </a:rPr>
              <a:t>example:</a:t>
            </a:r>
          </a:p>
          <a:p>
            <a:pPr marL="355600" indent="-342900">
              <a:lnSpc>
                <a:spcPct val="100000"/>
              </a:lnSpc>
              <a:spcBef>
                <a:spcPts val="100"/>
              </a:spcBef>
              <a:buFont typeface="Arial"/>
              <a:buChar char="•"/>
              <a:tabLst>
                <a:tab pos="355600" algn="l"/>
              </a:tabLst>
            </a:pPr>
            <a:r>
              <a:rPr lang="en-US" b="0" i="1" dirty="0" smtClean="0">
                <a:solidFill>
                  <a:srgbClr val="FF0000"/>
                </a:solidFill>
              </a:rPr>
              <a:t>back </a:t>
            </a:r>
            <a:r>
              <a:rPr lang="en-US" b="0" i="1" dirty="0">
                <a:solidFill>
                  <a:srgbClr val="FF0000"/>
                </a:solidFill>
              </a:rPr>
              <a:t>muscles</a:t>
            </a:r>
            <a:endParaRPr b="0" i="1" spc="-20" dirty="0">
              <a:solidFill>
                <a:srgbClr val="FF0000"/>
              </a:solidFill>
            </a:endParaRPr>
          </a:p>
        </p:txBody>
      </p:sp>
      <p:sp>
        <p:nvSpPr>
          <p:cNvPr id="4" name="object 4"/>
          <p:cNvSpPr txBox="1">
            <a:spLocks noGrp="1"/>
          </p:cNvSpPr>
          <p:nvPr>
            <p:ph sz="half" idx="3"/>
          </p:nvPr>
        </p:nvSpPr>
        <p:spPr>
          <a:xfrm>
            <a:off x="4578197" y="1997455"/>
            <a:ext cx="3862704" cy="4283224"/>
          </a:xfrm>
          <a:prstGeom prst="rect">
            <a:avLst/>
          </a:prstGeom>
        </p:spPr>
        <p:txBody>
          <a:bodyPr vert="horz" wrap="square" lIns="0" tIns="12700" rIns="0" bIns="0" rtlCol="0">
            <a:spAutoFit/>
          </a:bodyPr>
          <a:lstStyle/>
          <a:p>
            <a:pPr marL="355600" indent="-342900">
              <a:lnSpc>
                <a:spcPct val="100000"/>
              </a:lnSpc>
              <a:spcBef>
                <a:spcPts val="100"/>
              </a:spcBef>
              <a:buFont typeface="Arial"/>
              <a:buChar char="•"/>
              <a:tabLst>
                <a:tab pos="355600" algn="l"/>
              </a:tabLst>
            </a:pPr>
            <a:r>
              <a:rPr dirty="0" smtClean="0"/>
              <a:t>Т</a:t>
            </a:r>
            <a:r>
              <a:rPr lang="sr-Latn-RS" dirty="0" smtClean="0"/>
              <a:t>ype</a:t>
            </a:r>
            <a:r>
              <a:rPr spc="-105" dirty="0" smtClean="0"/>
              <a:t> </a:t>
            </a:r>
            <a:r>
              <a:rPr spc="-25" dirty="0"/>
              <a:t>II</a:t>
            </a:r>
          </a:p>
          <a:p>
            <a:pPr marL="355600" indent="-342900">
              <a:lnSpc>
                <a:spcPct val="100000"/>
              </a:lnSpc>
              <a:spcBef>
                <a:spcPts val="1295"/>
              </a:spcBef>
              <a:buChar char="•"/>
              <a:tabLst>
                <a:tab pos="355600" algn="l"/>
              </a:tabLst>
            </a:pPr>
            <a:r>
              <a:rPr lang="en-US" b="0" dirty="0">
                <a:solidFill>
                  <a:srgbClr val="000000"/>
                </a:solidFill>
              </a:rPr>
              <a:t>fast, short-lived contractions</a:t>
            </a:r>
          </a:p>
          <a:p>
            <a:pPr marL="355600" indent="-342900">
              <a:lnSpc>
                <a:spcPct val="100000"/>
              </a:lnSpc>
              <a:spcBef>
                <a:spcPts val="1295"/>
              </a:spcBef>
              <a:buChar char="•"/>
              <a:tabLst>
                <a:tab pos="355600" algn="l"/>
              </a:tabLst>
            </a:pPr>
            <a:r>
              <a:rPr lang="en-US" b="0" dirty="0">
                <a:solidFill>
                  <a:srgbClr val="000000"/>
                </a:solidFill>
              </a:rPr>
              <a:t>low myoglobin</a:t>
            </a:r>
          </a:p>
          <a:p>
            <a:pPr marL="355600" indent="-342900">
              <a:lnSpc>
                <a:spcPct val="100000"/>
              </a:lnSpc>
              <a:spcBef>
                <a:spcPts val="1295"/>
              </a:spcBef>
              <a:buChar char="•"/>
              <a:tabLst>
                <a:tab pos="355600" algn="l"/>
              </a:tabLst>
            </a:pPr>
            <a:r>
              <a:rPr lang="en-US" b="0" dirty="0">
                <a:solidFill>
                  <a:srgbClr val="000000"/>
                </a:solidFill>
              </a:rPr>
              <a:t>fewer mitochondria</a:t>
            </a:r>
          </a:p>
          <a:p>
            <a:pPr marL="355600" indent="-342900">
              <a:lnSpc>
                <a:spcPct val="100000"/>
              </a:lnSpc>
              <a:spcBef>
                <a:spcPts val="1295"/>
              </a:spcBef>
              <a:buChar char="•"/>
              <a:tabLst>
                <a:tab pos="355600" algn="l"/>
              </a:tabLst>
            </a:pPr>
            <a:r>
              <a:rPr lang="en-US" b="0" dirty="0">
                <a:solidFill>
                  <a:srgbClr val="000000"/>
                </a:solidFill>
              </a:rPr>
              <a:t>anaerobic metabolism</a:t>
            </a:r>
          </a:p>
          <a:p>
            <a:pPr marL="355600" indent="-342900">
              <a:lnSpc>
                <a:spcPct val="100000"/>
              </a:lnSpc>
              <a:spcBef>
                <a:spcPts val="1295"/>
              </a:spcBef>
              <a:buChar char="•"/>
              <a:tabLst>
                <a:tab pos="355600" algn="l"/>
              </a:tabLst>
            </a:pPr>
            <a:r>
              <a:rPr lang="en-US" b="0" dirty="0" smtClean="0">
                <a:solidFill>
                  <a:srgbClr val="000000"/>
                </a:solidFill>
              </a:rPr>
              <a:t>gets </a:t>
            </a:r>
            <a:r>
              <a:rPr lang="en-US" b="0" dirty="0">
                <a:solidFill>
                  <a:srgbClr val="000000"/>
                </a:solidFill>
              </a:rPr>
              <a:t>tired </a:t>
            </a:r>
            <a:r>
              <a:rPr lang="en-US" b="0" dirty="0" smtClean="0">
                <a:solidFill>
                  <a:srgbClr val="000000"/>
                </a:solidFill>
              </a:rPr>
              <a:t>easily</a:t>
            </a:r>
            <a:endParaRPr lang="sr-Latn-RS" b="0" dirty="0" smtClean="0">
              <a:solidFill>
                <a:srgbClr val="000000"/>
              </a:solidFill>
            </a:endParaRPr>
          </a:p>
          <a:p>
            <a:pPr marL="355600" indent="-342900">
              <a:lnSpc>
                <a:spcPct val="100000"/>
              </a:lnSpc>
              <a:spcBef>
                <a:spcPts val="1295"/>
              </a:spcBef>
              <a:buChar char="•"/>
              <a:tabLst>
                <a:tab pos="355600" algn="l"/>
              </a:tabLst>
            </a:pPr>
            <a:endParaRPr lang="en-US" b="0" dirty="0">
              <a:solidFill>
                <a:srgbClr val="000000"/>
              </a:solidFill>
            </a:endParaRPr>
          </a:p>
          <a:p>
            <a:pPr marL="12700">
              <a:lnSpc>
                <a:spcPct val="100000"/>
              </a:lnSpc>
              <a:spcBef>
                <a:spcPts val="1295"/>
              </a:spcBef>
              <a:tabLst>
                <a:tab pos="355600" algn="l"/>
              </a:tabLst>
            </a:pPr>
            <a:r>
              <a:rPr lang="en-US" b="0" dirty="0">
                <a:solidFill>
                  <a:srgbClr val="000000"/>
                </a:solidFill>
              </a:rPr>
              <a:t>example:</a:t>
            </a:r>
          </a:p>
          <a:p>
            <a:pPr marL="355600" indent="-342900">
              <a:lnSpc>
                <a:spcPct val="100000"/>
              </a:lnSpc>
              <a:spcBef>
                <a:spcPts val="1295"/>
              </a:spcBef>
              <a:buChar char="•"/>
              <a:tabLst>
                <a:tab pos="355600" algn="l"/>
              </a:tabLst>
            </a:pPr>
            <a:r>
              <a:rPr lang="en-US" b="0" i="1" dirty="0">
                <a:solidFill>
                  <a:srgbClr val="FF0000"/>
                </a:solidFill>
              </a:rPr>
              <a:t>facial muscles</a:t>
            </a:r>
          </a:p>
          <a:p>
            <a:pPr marL="355600" indent="-342900">
              <a:lnSpc>
                <a:spcPct val="100000"/>
              </a:lnSpc>
              <a:spcBef>
                <a:spcPts val="1295"/>
              </a:spcBef>
              <a:buChar char="•"/>
              <a:tabLst>
                <a:tab pos="355600" algn="l"/>
              </a:tabLst>
            </a:pPr>
            <a:endParaRPr lang="en-US" b="0" dirty="0">
              <a:solidFill>
                <a:srgbClr val="000000"/>
              </a:solidFill>
            </a:endParaRPr>
          </a:p>
        </p:txBody>
      </p:sp>
    </p:spTree>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685800" y="533400"/>
            <a:ext cx="8153400" cy="3080330"/>
          </a:xfrm>
          <a:prstGeom prst="rect">
            <a:avLst/>
          </a:prstGeom>
        </p:spPr>
        <p:txBody>
          <a:bodyPr vert="horz" wrap="square" lIns="0" tIns="12700" rIns="0" bIns="0" rtlCol="0">
            <a:spAutoFit/>
          </a:bodyPr>
          <a:lstStyle/>
          <a:p>
            <a:pPr marL="12700" marR="5080">
              <a:lnSpc>
                <a:spcPct val="140000"/>
              </a:lnSpc>
              <a:spcBef>
                <a:spcPts val="100"/>
              </a:spcBef>
            </a:pPr>
            <a:r>
              <a:rPr lang="sr-Latn-RS" sz="1400" dirty="0" smtClean="0">
                <a:solidFill>
                  <a:schemeClr val="tx1"/>
                </a:solidFill>
                <a:latin typeface="Arial"/>
                <a:cs typeface="Arial"/>
              </a:rPr>
              <a:t>Skeletal muscle cells are grouped to form bundles and fascicles and eventually the whole muscle.</a:t>
            </a:r>
          </a:p>
          <a:p>
            <a:pPr marL="12700" marR="5080">
              <a:lnSpc>
                <a:spcPct val="140000"/>
              </a:lnSpc>
              <a:spcBef>
                <a:spcPts val="100"/>
              </a:spcBef>
            </a:pPr>
            <a:endParaRPr lang="sr-Latn-RS" sz="1400" dirty="0" smtClean="0">
              <a:solidFill>
                <a:schemeClr val="tx1"/>
              </a:solidFill>
              <a:latin typeface="Arial"/>
              <a:cs typeface="Arial"/>
            </a:endParaRPr>
          </a:p>
          <a:p>
            <a:pPr marL="298450" marR="5080" indent="-285750">
              <a:lnSpc>
                <a:spcPct val="140000"/>
              </a:lnSpc>
              <a:spcBef>
                <a:spcPts val="100"/>
              </a:spcBef>
              <a:buFont typeface="Wingdings" panose="05000000000000000000" pitchFamily="2" charset="2"/>
              <a:buChar char="v"/>
            </a:pPr>
            <a:r>
              <a:rPr lang="en-US" sz="1400" dirty="0" smtClean="0">
                <a:solidFill>
                  <a:srgbClr val="FF0000"/>
                </a:solidFill>
                <a:latin typeface="Arial"/>
                <a:cs typeface="Arial"/>
              </a:rPr>
              <a:t>Endomysium</a:t>
            </a:r>
            <a:r>
              <a:rPr lang="en-US" sz="1400" dirty="0" smtClean="0">
                <a:latin typeface="Arial"/>
                <a:cs typeface="Arial"/>
              </a:rPr>
              <a:t> is the delicate layer of reticular fibers that immediately surrounds individual muscle fibers. Only small-diameter blood vessels and the finest neuronal branches are present within the endomysium, running parallel to the muscle fibers.</a:t>
            </a:r>
          </a:p>
          <a:p>
            <a:pPr marL="298450" marR="5080" indent="-285750">
              <a:lnSpc>
                <a:spcPct val="140000"/>
              </a:lnSpc>
              <a:spcBef>
                <a:spcPts val="100"/>
              </a:spcBef>
              <a:buFont typeface="Wingdings" panose="05000000000000000000" pitchFamily="2" charset="2"/>
              <a:buChar char="v"/>
            </a:pPr>
            <a:r>
              <a:rPr lang="en-US" sz="1400" dirty="0" smtClean="0">
                <a:solidFill>
                  <a:srgbClr val="FF0000"/>
                </a:solidFill>
                <a:latin typeface="Arial"/>
                <a:cs typeface="Arial"/>
              </a:rPr>
              <a:t>Perimysium</a:t>
            </a:r>
            <a:r>
              <a:rPr lang="en-US" sz="1400" dirty="0" smtClean="0">
                <a:latin typeface="Arial"/>
                <a:cs typeface="Arial"/>
              </a:rPr>
              <a:t> is a thicker connective tissue layer that surrounds a group of fibers to form a bundle or fascicle. Fascicles are functional units of muscle fibers that tend to work together to perform a specific function.</a:t>
            </a:r>
          </a:p>
          <a:p>
            <a:pPr marL="298450" marR="5080" indent="-285750">
              <a:lnSpc>
                <a:spcPct val="140000"/>
              </a:lnSpc>
              <a:spcBef>
                <a:spcPts val="100"/>
              </a:spcBef>
              <a:buFont typeface="Wingdings" panose="05000000000000000000" pitchFamily="2" charset="2"/>
              <a:buChar char="v"/>
            </a:pPr>
            <a:r>
              <a:rPr lang="en-US" sz="1400" dirty="0" smtClean="0">
                <a:solidFill>
                  <a:srgbClr val="FF0000"/>
                </a:solidFill>
                <a:latin typeface="Arial"/>
                <a:cs typeface="Arial"/>
              </a:rPr>
              <a:t>Epimysium</a:t>
            </a:r>
            <a:r>
              <a:rPr lang="en-US" sz="1400" dirty="0" smtClean="0">
                <a:latin typeface="Arial"/>
                <a:cs typeface="Arial"/>
              </a:rPr>
              <a:t> is the sheath of dense connective tissue that surrounds a collection of fascicles that constitutes the muscle  epimysium.</a:t>
            </a:r>
            <a:endParaRPr sz="4000" dirty="0">
              <a:solidFill>
                <a:srgbClr val="FF0000"/>
              </a:solidFill>
              <a:latin typeface="Arial"/>
              <a:cs typeface="Arial"/>
            </a:endParaRPr>
          </a:p>
        </p:txBody>
      </p:sp>
      <p:pic>
        <p:nvPicPr>
          <p:cNvPr id="2" name="Picture 1"/>
          <p:cNvPicPr>
            <a:picLocks noChangeAspect="1"/>
          </p:cNvPicPr>
          <p:nvPr/>
        </p:nvPicPr>
        <p:blipFill rotWithShape="1">
          <a:blip r:embed="rId2"/>
          <a:srcRect t="7459"/>
          <a:stretch/>
        </p:blipFill>
        <p:spPr>
          <a:xfrm>
            <a:off x="1981200" y="3733800"/>
            <a:ext cx="5701563" cy="2901946"/>
          </a:xfrm>
          <a:prstGeom prst="rect">
            <a:avLst/>
          </a:prstGeom>
        </p:spPr>
      </p:pic>
    </p:spTree>
    <p:extLst>
      <p:ext uri="{BB962C8B-B14F-4D97-AF65-F5344CB8AC3E}">
        <p14:creationId xmlns:p14="http://schemas.microsoft.com/office/powerpoint/2010/main" val="2036540307"/>
      </p:ext>
    </p:extLst>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322412" y="347713"/>
            <a:ext cx="6496685" cy="574040"/>
          </a:xfrm>
          <a:prstGeom prst="rect">
            <a:avLst/>
          </a:prstGeom>
        </p:spPr>
        <p:txBody>
          <a:bodyPr vert="horz" wrap="square" lIns="0" tIns="12700" rIns="0" bIns="0" rtlCol="0">
            <a:spAutoFit/>
          </a:bodyPr>
          <a:lstStyle/>
          <a:p>
            <a:pPr marL="12700">
              <a:lnSpc>
                <a:spcPct val="100000"/>
              </a:lnSpc>
              <a:spcBef>
                <a:spcPts val="100"/>
              </a:spcBef>
            </a:pPr>
            <a:r>
              <a:rPr lang="sr-Latn-RS" dirty="0" smtClean="0"/>
              <a:t>Innervation </a:t>
            </a:r>
            <a:endParaRPr spc="-10" dirty="0"/>
          </a:p>
        </p:txBody>
      </p:sp>
      <p:sp>
        <p:nvSpPr>
          <p:cNvPr id="5" name="object 5"/>
          <p:cNvSpPr txBox="1"/>
          <p:nvPr/>
        </p:nvSpPr>
        <p:spPr>
          <a:xfrm>
            <a:off x="381000" y="1219200"/>
            <a:ext cx="8534400" cy="5143972"/>
          </a:xfrm>
          <a:prstGeom prst="rect">
            <a:avLst/>
          </a:prstGeom>
        </p:spPr>
        <p:txBody>
          <a:bodyPr vert="horz" wrap="square" lIns="0" tIns="12700" rIns="0" bIns="0" rtlCol="0">
            <a:spAutoFit/>
          </a:bodyPr>
          <a:lstStyle/>
          <a:p>
            <a:pPr marL="350520" marR="344805">
              <a:lnSpc>
                <a:spcPct val="130000"/>
              </a:lnSpc>
              <a:spcBef>
                <a:spcPts val="100"/>
              </a:spcBef>
            </a:pPr>
            <a:r>
              <a:rPr lang="en-US" sz="1800" dirty="0" smtClean="0">
                <a:latin typeface="Arial"/>
                <a:cs typeface="Arial"/>
              </a:rPr>
              <a:t>Skeletal muscle is innervated by </a:t>
            </a:r>
            <a:r>
              <a:rPr lang="en-US" sz="1800" dirty="0" smtClean="0">
                <a:solidFill>
                  <a:srgbClr val="FF0000"/>
                </a:solidFill>
                <a:latin typeface="Arial"/>
                <a:cs typeface="Arial"/>
              </a:rPr>
              <a:t>motor</a:t>
            </a:r>
            <a:r>
              <a:rPr lang="en-US" sz="1800" dirty="0" smtClean="0">
                <a:latin typeface="Arial"/>
                <a:cs typeface="Arial"/>
              </a:rPr>
              <a:t> and </a:t>
            </a:r>
            <a:r>
              <a:rPr lang="en-US" sz="1800" dirty="0" smtClean="0">
                <a:solidFill>
                  <a:srgbClr val="FF0000"/>
                </a:solidFill>
                <a:latin typeface="Arial"/>
                <a:cs typeface="Arial"/>
              </a:rPr>
              <a:t>sensory</a:t>
            </a:r>
            <a:r>
              <a:rPr lang="en-US" sz="1800" dirty="0" smtClean="0">
                <a:latin typeface="Arial"/>
                <a:cs typeface="Arial"/>
              </a:rPr>
              <a:t> nerve fibers.</a:t>
            </a:r>
          </a:p>
          <a:p>
            <a:pPr marL="350520" marR="344805">
              <a:lnSpc>
                <a:spcPct val="130000"/>
              </a:lnSpc>
              <a:spcBef>
                <a:spcPts val="100"/>
              </a:spcBef>
            </a:pPr>
            <a:endParaRPr lang="sr-Latn-RS" sz="1800" dirty="0" smtClean="0">
              <a:solidFill>
                <a:schemeClr val="tx1"/>
              </a:solidFill>
              <a:latin typeface="Arial"/>
              <a:cs typeface="Arial"/>
            </a:endParaRPr>
          </a:p>
          <a:p>
            <a:pPr marL="350520" marR="344805">
              <a:lnSpc>
                <a:spcPct val="130000"/>
              </a:lnSpc>
              <a:spcBef>
                <a:spcPts val="100"/>
              </a:spcBef>
            </a:pPr>
            <a:r>
              <a:rPr lang="en-US" sz="1800" dirty="0" smtClean="0">
                <a:solidFill>
                  <a:schemeClr val="tx1"/>
                </a:solidFill>
                <a:latin typeface="Arial"/>
                <a:cs typeface="Arial"/>
              </a:rPr>
              <a:t>Skeletal muscle fibers are richly innervated by </a:t>
            </a:r>
            <a:r>
              <a:rPr lang="en-US" sz="1800" dirty="0" smtClean="0">
                <a:solidFill>
                  <a:srgbClr val="FF0000"/>
                </a:solidFill>
                <a:latin typeface="Arial"/>
                <a:cs typeface="Arial"/>
              </a:rPr>
              <a:t>motor neurons </a:t>
            </a:r>
            <a:r>
              <a:rPr lang="en-US" sz="1800" dirty="0" smtClean="0">
                <a:solidFill>
                  <a:schemeClr val="tx1"/>
                </a:solidFill>
                <a:latin typeface="Arial"/>
                <a:cs typeface="Arial"/>
              </a:rPr>
              <a:t>that</a:t>
            </a:r>
            <a:r>
              <a:rPr lang="sr-Latn-RS" sz="1800" dirty="0" smtClean="0">
                <a:solidFill>
                  <a:schemeClr val="tx1"/>
                </a:solidFill>
                <a:latin typeface="Arial"/>
                <a:cs typeface="Arial"/>
              </a:rPr>
              <a:t> </a:t>
            </a:r>
            <a:r>
              <a:rPr lang="en-US" sz="1800" dirty="0" smtClean="0">
                <a:solidFill>
                  <a:schemeClr val="tx1"/>
                </a:solidFill>
                <a:latin typeface="Arial"/>
                <a:cs typeface="Arial"/>
              </a:rPr>
              <a:t>originate in the spinal cord or brainstem. The axons of the neurons</a:t>
            </a:r>
            <a:r>
              <a:rPr lang="sr-Latn-RS" sz="1800" dirty="0" smtClean="0">
                <a:solidFill>
                  <a:schemeClr val="tx1"/>
                </a:solidFill>
                <a:latin typeface="Arial"/>
                <a:cs typeface="Arial"/>
              </a:rPr>
              <a:t> </a:t>
            </a:r>
            <a:r>
              <a:rPr lang="en-US" sz="1800" dirty="0" smtClean="0">
                <a:solidFill>
                  <a:schemeClr val="tx1"/>
                </a:solidFill>
                <a:latin typeface="Arial"/>
                <a:cs typeface="Arial"/>
              </a:rPr>
              <a:t>branch as they near the muscle, giving rise to twigs or terminal</a:t>
            </a:r>
            <a:r>
              <a:rPr lang="sr-Latn-RS" sz="1800" dirty="0" smtClean="0">
                <a:solidFill>
                  <a:schemeClr val="tx1"/>
                </a:solidFill>
                <a:latin typeface="Arial"/>
                <a:cs typeface="Arial"/>
              </a:rPr>
              <a:t> </a:t>
            </a:r>
            <a:r>
              <a:rPr lang="en-US" sz="1800" dirty="0" smtClean="0">
                <a:solidFill>
                  <a:schemeClr val="tx1"/>
                </a:solidFill>
                <a:latin typeface="Arial"/>
                <a:cs typeface="Arial"/>
              </a:rPr>
              <a:t>branches that end on individual muscle fibers</a:t>
            </a:r>
            <a:r>
              <a:rPr lang="sr-Latn-RS" sz="1800" dirty="0" smtClean="0">
                <a:solidFill>
                  <a:schemeClr val="tx1"/>
                </a:solidFill>
                <a:latin typeface="Arial"/>
                <a:cs typeface="Arial"/>
              </a:rPr>
              <a:t> </a:t>
            </a:r>
            <a:r>
              <a:rPr lang="en-US" sz="1800" dirty="0" smtClean="0">
                <a:solidFill>
                  <a:schemeClr val="tx1"/>
                </a:solidFill>
                <a:latin typeface="Arial"/>
                <a:cs typeface="Arial"/>
              </a:rPr>
              <a:t>in </a:t>
            </a:r>
            <a:r>
              <a:rPr lang="en-US" sz="1800" dirty="0" smtClean="0">
                <a:latin typeface="Arial"/>
                <a:cs typeface="Arial"/>
              </a:rPr>
              <a:t>a neuromuscular </a:t>
            </a:r>
            <a:r>
              <a:rPr lang="sr-Latn-RS" sz="1800" dirty="0" smtClean="0">
                <a:latin typeface="Arial"/>
                <a:cs typeface="Arial"/>
              </a:rPr>
              <a:t>junction</a:t>
            </a:r>
            <a:r>
              <a:rPr lang="en-US" sz="1800" dirty="0" smtClean="0">
                <a:latin typeface="Arial"/>
                <a:cs typeface="Arial"/>
              </a:rPr>
              <a:t> - which is called a </a:t>
            </a:r>
            <a:r>
              <a:rPr lang="en-US" sz="1800" dirty="0" smtClean="0">
                <a:solidFill>
                  <a:srgbClr val="FF0000"/>
                </a:solidFill>
                <a:latin typeface="Arial"/>
                <a:cs typeface="Arial"/>
              </a:rPr>
              <a:t>motor </a:t>
            </a:r>
            <a:r>
              <a:rPr lang="sr-Latn-RS" sz="1800" dirty="0" smtClean="0">
                <a:solidFill>
                  <a:srgbClr val="FF0000"/>
                </a:solidFill>
                <a:latin typeface="Arial"/>
                <a:cs typeface="Arial"/>
              </a:rPr>
              <a:t>end </a:t>
            </a:r>
            <a:r>
              <a:rPr lang="en-US" sz="1800" dirty="0" smtClean="0">
                <a:solidFill>
                  <a:srgbClr val="FF0000"/>
                </a:solidFill>
                <a:latin typeface="Arial"/>
                <a:cs typeface="Arial"/>
              </a:rPr>
              <a:t>plate</a:t>
            </a:r>
            <a:r>
              <a:rPr lang="en-US" sz="1800" dirty="0" smtClean="0">
                <a:latin typeface="Arial"/>
                <a:cs typeface="Arial"/>
              </a:rPr>
              <a:t>.</a:t>
            </a:r>
          </a:p>
          <a:p>
            <a:pPr marL="350520" marR="344805">
              <a:lnSpc>
                <a:spcPct val="130000"/>
              </a:lnSpc>
              <a:spcBef>
                <a:spcPts val="100"/>
              </a:spcBef>
            </a:pPr>
            <a:r>
              <a:rPr lang="en-US" sz="1800" dirty="0" smtClean="0">
                <a:latin typeface="Arial"/>
                <a:cs typeface="Arial"/>
              </a:rPr>
              <a:t>One motor neuron and all the muscle cells innervated by it together form a </a:t>
            </a:r>
            <a:r>
              <a:rPr lang="en-US" sz="1800" dirty="0" smtClean="0">
                <a:solidFill>
                  <a:srgbClr val="FF0000"/>
                </a:solidFill>
                <a:latin typeface="Arial"/>
                <a:cs typeface="Arial"/>
              </a:rPr>
              <a:t>motor unit</a:t>
            </a:r>
            <a:r>
              <a:rPr lang="en-US" sz="1800" dirty="0" smtClean="0">
                <a:latin typeface="Arial"/>
                <a:cs typeface="Arial"/>
              </a:rPr>
              <a:t>.</a:t>
            </a:r>
            <a:endParaRPr lang="sr-Latn-RS" sz="1800" dirty="0" smtClean="0">
              <a:latin typeface="Arial"/>
              <a:cs typeface="Arial"/>
            </a:endParaRPr>
          </a:p>
          <a:p>
            <a:pPr marL="350520" marR="344805">
              <a:lnSpc>
                <a:spcPct val="130000"/>
              </a:lnSpc>
              <a:spcBef>
                <a:spcPts val="100"/>
              </a:spcBef>
            </a:pPr>
            <a:endParaRPr lang="en-US" sz="1800" dirty="0" smtClean="0">
              <a:latin typeface="Arial"/>
              <a:cs typeface="Arial"/>
            </a:endParaRPr>
          </a:p>
          <a:p>
            <a:pPr marL="350520" marR="344805">
              <a:lnSpc>
                <a:spcPct val="130000"/>
              </a:lnSpc>
              <a:spcBef>
                <a:spcPts val="100"/>
              </a:spcBef>
            </a:pPr>
            <a:r>
              <a:rPr lang="en-US" sz="1800" dirty="0" smtClean="0">
                <a:solidFill>
                  <a:srgbClr val="FF0000"/>
                </a:solidFill>
                <a:latin typeface="Arial"/>
                <a:cs typeface="Arial"/>
              </a:rPr>
              <a:t>Sensory innervation </a:t>
            </a:r>
            <a:r>
              <a:rPr lang="en-US" sz="1800" dirty="0" smtClean="0">
                <a:latin typeface="Arial"/>
                <a:cs typeface="Arial"/>
              </a:rPr>
              <a:t>of the skeletal muscle is achieved through </a:t>
            </a:r>
            <a:r>
              <a:rPr lang="en-US" sz="1800" dirty="0" smtClean="0">
                <a:solidFill>
                  <a:srgbClr val="FF0000"/>
                </a:solidFill>
                <a:latin typeface="Arial"/>
                <a:cs typeface="Arial"/>
              </a:rPr>
              <a:t>muscle </a:t>
            </a:r>
            <a:r>
              <a:rPr lang="sr-Latn-RS" sz="1800" dirty="0" smtClean="0">
                <a:solidFill>
                  <a:srgbClr val="FF0000"/>
                </a:solidFill>
                <a:latin typeface="Arial"/>
                <a:cs typeface="Arial"/>
              </a:rPr>
              <a:t> s</a:t>
            </a:r>
            <a:r>
              <a:rPr lang="en-US" sz="1800" dirty="0" err="1" smtClean="0">
                <a:solidFill>
                  <a:srgbClr val="FF0000"/>
                </a:solidFill>
                <a:latin typeface="Arial"/>
                <a:cs typeface="Arial"/>
              </a:rPr>
              <a:t>pindles</a:t>
            </a:r>
            <a:r>
              <a:rPr lang="en-US" sz="1800" dirty="0" smtClean="0">
                <a:solidFill>
                  <a:srgbClr val="FF0000"/>
                </a:solidFill>
                <a:latin typeface="Arial"/>
                <a:cs typeface="Arial"/>
              </a:rPr>
              <a:t>.</a:t>
            </a:r>
            <a:r>
              <a:rPr lang="sr-Latn-RS" sz="1800" dirty="0" smtClean="0">
                <a:solidFill>
                  <a:srgbClr val="FF0000"/>
                </a:solidFill>
                <a:latin typeface="Arial"/>
                <a:cs typeface="Arial"/>
              </a:rPr>
              <a:t> </a:t>
            </a:r>
            <a:r>
              <a:rPr lang="en-US" sz="1800" dirty="0" smtClean="0">
                <a:latin typeface="Arial"/>
                <a:cs typeface="Arial"/>
              </a:rPr>
              <a:t>The muscle spindle is a specialized </a:t>
            </a:r>
            <a:r>
              <a:rPr lang="en-US" sz="1800" dirty="0" smtClean="0">
                <a:solidFill>
                  <a:srgbClr val="FF0000"/>
                </a:solidFill>
                <a:latin typeface="Arial"/>
                <a:cs typeface="Arial"/>
              </a:rPr>
              <a:t>stretch receptor </a:t>
            </a:r>
            <a:r>
              <a:rPr lang="en-US" sz="1800" dirty="0" smtClean="0">
                <a:latin typeface="Arial"/>
                <a:cs typeface="Arial"/>
              </a:rPr>
              <a:t>found in</a:t>
            </a:r>
          </a:p>
          <a:p>
            <a:pPr marL="350520" marR="344805">
              <a:lnSpc>
                <a:spcPct val="130000"/>
              </a:lnSpc>
              <a:spcBef>
                <a:spcPts val="100"/>
              </a:spcBef>
            </a:pPr>
            <a:r>
              <a:rPr lang="en-US" sz="1800" dirty="0" smtClean="0">
                <a:latin typeface="Arial"/>
                <a:cs typeface="Arial"/>
              </a:rPr>
              <a:t>all skeletal muscles; it consists of two types of modified muscle</a:t>
            </a:r>
            <a:r>
              <a:rPr lang="sr-Latn-RS" sz="1800" dirty="0" smtClean="0">
                <a:latin typeface="Arial"/>
                <a:cs typeface="Arial"/>
              </a:rPr>
              <a:t> </a:t>
            </a:r>
            <a:r>
              <a:rPr lang="en-US" sz="1800" dirty="0" smtClean="0">
                <a:latin typeface="Arial"/>
                <a:cs typeface="Arial"/>
              </a:rPr>
              <a:t>fibers called spindle cells and neuron terminals</a:t>
            </a:r>
            <a:r>
              <a:rPr lang="sr-Latn-RS" sz="1800" dirty="0" smtClean="0">
                <a:latin typeface="Arial"/>
                <a:cs typeface="Arial"/>
              </a:rPr>
              <a:t>. </a:t>
            </a:r>
            <a:r>
              <a:rPr lang="en-US" sz="1800" dirty="0" smtClean="0">
                <a:latin typeface="Arial"/>
                <a:cs typeface="Arial"/>
              </a:rPr>
              <a:t>The muscle spindle</a:t>
            </a:r>
            <a:r>
              <a:rPr lang="sr-Latn-RS" sz="1800" dirty="0" smtClean="0">
                <a:latin typeface="Arial"/>
                <a:cs typeface="Arial"/>
              </a:rPr>
              <a:t> </a:t>
            </a:r>
            <a:r>
              <a:rPr lang="en-US" sz="1800" dirty="0" smtClean="0">
                <a:latin typeface="Arial"/>
                <a:cs typeface="Arial"/>
              </a:rPr>
              <a:t>transmits information about the degree of stretching in a muscle.</a:t>
            </a:r>
            <a:endParaRPr sz="1800" dirty="0">
              <a:latin typeface="Arial"/>
              <a:cs typeface="Arial"/>
            </a:endParaRPr>
          </a:p>
        </p:txBody>
      </p:sp>
    </p:spTree>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6200" y="685777"/>
            <a:ext cx="4572000" cy="1815882"/>
          </a:xfrm>
          <a:prstGeom prst="rect">
            <a:avLst/>
          </a:prstGeom>
        </p:spPr>
        <p:txBody>
          <a:bodyPr>
            <a:spAutoFit/>
          </a:bodyPr>
          <a:lstStyle/>
          <a:p>
            <a:pPr algn="just"/>
            <a:r>
              <a:rPr lang="en-US" sz="1400" i="1" dirty="0" smtClean="0"/>
              <a:t>Transmission at the neuromuscular junction can also be inhibited</a:t>
            </a:r>
            <a:r>
              <a:rPr lang="sr-Latn-RS" sz="1400" i="1" dirty="0" smtClean="0"/>
              <a:t> </a:t>
            </a:r>
            <a:r>
              <a:rPr lang="en-US" sz="1400" i="1" dirty="0" smtClean="0"/>
              <a:t>by the postsynaptic blockade by various poisons and</a:t>
            </a:r>
            <a:r>
              <a:rPr lang="sr-Latn-RS" sz="1400" i="1" dirty="0" smtClean="0"/>
              <a:t> </a:t>
            </a:r>
            <a:r>
              <a:rPr lang="en-US" sz="1400" i="1" dirty="0" smtClean="0"/>
              <a:t>pharmacological agents. Derivatives of curare, a paralyzing</a:t>
            </a:r>
            <a:r>
              <a:rPr lang="sr-Latn-RS" sz="1400" i="1" dirty="0" smtClean="0"/>
              <a:t> </a:t>
            </a:r>
            <a:r>
              <a:rPr lang="en-US" sz="1400" i="1" dirty="0" smtClean="0"/>
              <a:t>poison used on arrow tips in South America, bind to nicotinic</a:t>
            </a:r>
            <a:r>
              <a:rPr lang="sr-Latn-RS" sz="1400" i="1" dirty="0" smtClean="0"/>
              <a:t> </a:t>
            </a:r>
            <a:r>
              <a:rPr lang="en-US" sz="1400" i="1" dirty="0" err="1" smtClean="0"/>
              <a:t>ACh</a:t>
            </a:r>
            <a:r>
              <a:rPr lang="en-US" sz="1400" i="1" dirty="0" smtClean="0"/>
              <a:t> receptors without opening the ion channels. This</a:t>
            </a:r>
            <a:r>
              <a:rPr lang="sr-Latn-RS" sz="1400" i="1" dirty="0" smtClean="0"/>
              <a:t> </a:t>
            </a:r>
            <a:r>
              <a:rPr lang="en-US" sz="1400" i="1" dirty="0" smtClean="0"/>
              <a:t>poison causes paralysis of skeletal muscles (including the diaphragm)</a:t>
            </a:r>
            <a:r>
              <a:rPr lang="sr-Latn-RS" sz="1400" i="1" dirty="0" smtClean="0"/>
              <a:t> </a:t>
            </a:r>
            <a:r>
              <a:rPr lang="en-US" sz="1400" i="1" dirty="0" smtClean="0">
                <a:solidFill>
                  <a:srgbClr val="FF0000"/>
                </a:solidFill>
              </a:rPr>
              <a:t>without directly affecting the contraction of cardiac</a:t>
            </a:r>
            <a:r>
              <a:rPr lang="sr-Latn-RS" sz="1400" i="1" dirty="0" smtClean="0">
                <a:solidFill>
                  <a:srgbClr val="FF0000"/>
                </a:solidFill>
              </a:rPr>
              <a:t> m</a:t>
            </a:r>
            <a:r>
              <a:rPr lang="en-US" sz="1400" i="1" dirty="0" err="1" smtClean="0">
                <a:solidFill>
                  <a:srgbClr val="FF0000"/>
                </a:solidFill>
              </a:rPr>
              <a:t>uscle</a:t>
            </a:r>
            <a:r>
              <a:rPr lang="sr-Latn-RS" sz="1400" i="1" dirty="0" smtClean="0"/>
              <a:t>.</a:t>
            </a:r>
            <a:endParaRPr lang="en-US" sz="1400" i="1" dirty="0"/>
          </a:p>
        </p:txBody>
      </p:sp>
      <p:sp>
        <p:nvSpPr>
          <p:cNvPr id="5" name="Rectangle 4"/>
          <p:cNvSpPr/>
          <p:nvPr/>
        </p:nvSpPr>
        <p:spPr>
          <a:xfrm>
            <a:off x="228600" y="4191000"/>
            <a:ext cx="4572000" cy="1169551"/>
          </a:xfrm>
          <a:prstGeom prst="rect">
            <a:avLst/>
          </a:prstGeom>
        </p:spPr>
        <p:txBody>
          <a:bodyPr>
            <a:spAutoFit/>
          </a:bodyPr>
          <a:lstStyle/>
          <a:p>
            <a:pPr algn="just"/>
            <a:r>
              <a:rPr lang="en-US" sz="1400" i="1" dirty="0" smtClean="0"/>
              <a:t>Neuromuscular transmission can be blocked by bacterial</a:t>
            </a:r>
            <a:r>
              <a:rPr lang="sr-Latn-RS" sz="1400" i="1" dirty="0" smtClean="0"/>
              <a:t> </a:t>
            </a:r>
            <a:r>
              <a:rPr lang="en-US" sz="1400" i="1" dirty="0" smtClean="0"/>
              <a:t>toxins and pharmacological agents. For example, botulinum</a:t>
            </a:r>
            <a:r>
              <a:rPr lang="sr-Latn-RS" sz="1400" i="1" dirty="0" smtClean="0"/>
              <a:t> </a:t>
            </a:r>
            <a:r>
              <a:rPr lang="en-US" sz="1400" i="1" dirty="0" smtClean="0"/>
              <a:t>toxin , produced by anaerobic bacteria Clostridium botulinum,</a:t>
            </a:r>
            <a:r>
              <a:rPr lang="sr-Latn-RS" sz="1400" i="1" dirty="0" smtClean="0"/>
              <a:t> </a:t>
            </a:r>
            <a:r>
              <a:rPr lang="en-US" sz="1400" i="1" dirty="0" smtClean="0"/>
              <a:t>blocks the release of </a:t>
            </a:r>
            <a:r>
              <a:rPr lang="en-US" sz="1400" i="1" dirty="0" err="1" smtClean="0"/>
              <a:t>ACh</a:t>
            </a:r>
            <a:r>
              <a:rPr lang="en-US" sz="1400" i="1" dirty="0" smtClean="0"/>
              <a:t> from the axon terminal</a:t>
            </a:r>
            <a:r>
              <a:rPr lang="sr-Latn-RS" sz="1400" i="1" dirty="0" smtClean="0"/>
              <a:t>.</a:t>
            </a:r>
            <a:endParaRPr lang="en-US" sz="1400" i="1" dirty="0"/>
          </a:p>
        </p:txBody>
      </p:sp>
      <p:pic>
        <p:nvPicPr>
          <p:cNvPr id="6" name="Picture 5"/>
          <p:cNvPicPr>
            <a:picLocks noChangeAspect="1"/>
          </p:cNvPicPr>
          <p:nvPr/>
        </p:nvPicPr>
        <p:blipFill>
          <a:blip r:embed="rId2"/>
          <a:stretch>
            <a:fillRect/>
          </a:stretch>
        </p:blipFill>
        <p:spPr>
          <a:xfrm>
            <a:off x="5638800" y="812661"/>
            <a:ext cx="2667000" cy="1777556"/>
          </a:xfrm>
          <a:prstGeom prst="rect">
            <a:avLst/>
          </a:prstGeom>
        </p:spPr>
      </p:pic>
      <p:pic>
        <p:nvPicPr>
          <p:cNvPr id="7" name="Picture 6"/>
          <p:cNvPicPr>
            <a:picLocks noChangeAspect="1"/>
          </p:cNvPicPr>
          <p:nvPr/>
        </p:nvPicPr>
        <p:blipFill rotWithShape="1">
          <a:blip r:embed="rId3"/>
          <a:srcRect l="30189" r="20754"/>
          <a:stretch/>
        </p:blipFill>
        <p:spPr>
          <a:xfrm>
            <a:off x="5981700" y="3657600"/>
            <a:ext cx="1981200" cy="2031132"/>
          </a:xfrm>
          <a:prstGeom prst="rect">
            <a:avLst/>
          </a:prstGeom>
        </p:spPr>
      </p:pic>
    </p:spTree>
    <p:extLst>
      <p:ext uri="{BB962C8B-B14F-4D97-AF65-F5344CB8AC3E}">
        <p14:creationId xmlns:p14="http://schemas.microsoft.com/office/powerpoint/2010/main" val="412600843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38200" y="153679"/>
            <a:ext cx="7972411" cy="571310"/>
          </a:xfrm>
          <a:prstGeom prst="rect">
            <a:avLst/>
          </a:prstGeom>
        </p:spPr>
        <p:txBody>
          <a:bodyPr vert="horz" wrap="square" lIns="0" tIns="17145" rIns="0" bIns="0" rtlCol="0">
            <a:spAutoFit/>
          </a:bodyPr>
          <a:lstStyle/>
          <a:p>
            <a:pPr marL="12700">
              <a:lnSpc>
                <a:spcPct val="100000"/>
              </a:lnSpc>
              <a:spcBef>
                <a:spcPts val="135"/>
              </a:spcBef>
            </a:pPr>
            <a:r>
              <a:rPr lang="sr-Latn-RS" dirty="0" smtClean="0"/>
              <a:t>Striated muscle –cardiac muscle</a:t>
            </a:r>
            <a:endParaRPr dirty="0"/>
          </a:p>
        </p:txBody>
      </p:sp>
      <p:sp>
        <p:nvSpPr>
          <p:cNvPr id="3" name="object 3"/>
          <p:cNvSpPr txBox="1"/>
          <p:nvPr/>
        </p:nvSpPr>
        <p:spPr>
          <a:xfrm>
            <a:off x="533399" y="914400"/>
            <a:ext cx="5486399" cy="5629746"/>
          </a:xfrm>
          <a:prstGeom prst="rect">
            <a:avLst/>
          </a:prstGeom>
        </p:spPr>
        <p:txBody>
          <a:bodyPr vert="horz" wrap="square" lIns="0" tIns="149860" rIns="0" bIns="0" rtlCol="0">
            <a:spAutoFit/>
          </a:bodyPr>
          <a:lstStyle/>
          <a:p>
            <a:pPr marL="355600" indent="-342900">
              <a:lnSpc>
                <a:spcPct val="100000"/>
              </a:lnSpc>
              <a:spcBef>
                <a:spcPts val="1180"/>
              </a:spcBef>
              <a:buChar char="•"/>
              <a:tabLst>
                <a:tab pos="355600" algn="l"/>
              </a:tabLst>
            </a:pPr>
            <a:r>
              <a:rPr lang="sr-Latn-RS" sz="1800" dirty="0" smtClean="0">
                <a:latin typeface="Arial"/>
                <a:cs typeface="Arial"/>
              </a:rPr>
              <a:t>Cardiac</a:t>
            </a:r>
            <a:r>
              <a:rPr lang="en-US" sz="1800" dirty="0" smtClean="0">
                <a:latin typeface="Arial"/>
                <a:cs typeface="Arial"/>
              </a:rPr>
              <a:t> muscle tissue is located in the </a:t>
            </a:r>
            <a:r>
              <a:rPr lang="en-US" sz="1800" dirty="0" smtClean="0">
                <a:solidFill>
                  <a:srgbClr val="FF0000"/>
                </a:solidFill>
                <a:latin typeface="Arial"/>
                <a:cs typeface="Arial"/>
              </a:rPr>
              <a:t>myocardium</a:t>
            </a:r>
            <a:r>
              <a:rPr lang="sr-Latn-RS" dirty="0">
                <a:latin typeface="Arial"/>
                <a:cs typeface="Arial"/>
              </a:rPr>
              <a:t> </a:t>
            </a:r>
            <a:r>
              <a:rPr lang="sr-Latn-RS" sz="1800" dirty="0" smtClean="0">
                <a:latin typeface="Arial"/>
                <a:cs typeface="Arial"/>
              </a:rPr>
              <a:t>of the heart.</a:t>
            </a:r>
            <a:endParaRPr lang="en-US" sz="1800" dirty="0" smtClean="0">
              <a:latin typeface="Arial"/>
              <a:cs typeface="Arial"/>
            </a:endParaRPr>
          </a:p>
          <a:p>
            <a:pPr marL="355600" indent="-342900">
              <a:lnSpc>
                <a:spcPct val="100000"/>
              </a:lnSpc>
              <a:spcBef>
                <a:spcPts val="1180"/>
              </a:spcBef>
              <a:buChar char="•"/>
              <a:tabLst>
                <a:tab pos="355600" algn="l"/>
              </a:tabLst>
            </a:pPr>
            <a:r>
              <a:rPr lang="en-US" sz="1800" dirty="0" smtClean="0">
                <a:latin typeface="Arial"/>
                <a:cs typeface="Arial"/>
              </a:rPr>
              <a:t>It is made up of cardiac muscle cells - </a:t>
            </a:r>
            <a:r>
              <a:rPr lang="en-US" sz="1800" dirty="0" err="1" smtClean="0">
                <a:solidFill>
                  <a:srgbClr val="FF0000"/>
                </a:solidFill>
                <a:latin typeface="Arial"/>
                <a:cs typeface="Arial"/>
              </a:rPr>
              <a:t>cardiomyocytes</a:t>
            </a:r>
            <a:r>
              <a:rPr lang="en-US" sz="1800" dirty="0" smtClean="0">
                <a:latin typeface="Arial"/>
                <a:cs typeface="Arial"/>
              </a:rPr>
              <a:t>.</a:t>
            </a:r>
          </a:p>
          <a:p>
            <a:pPr marL="355600" indent="-342900">
              <a:lnSpc>
                <a:spcPct val="100000"/>
              </a:lnSpc>
              <a:spcBef>
                <a:spcPts val="1180"/>
              </a:spcBef>
              <a:buChar char="•"/>
              <a:tabLst>
                <a:tab pos="355600" algn="l"/>
              </a:tabLst>
            </a:pPr>
            <a:r>
              <a:rPr lang="en-US" sz="1800" dirty="0" err="1" smtClean="0">
                <a:latin typeface="Arial"/>
                <a:cs typeface="Arial"/>
              </a:rPr>
              <a:t>Cardiomyocytes</a:t>
            </a:r>
            <a:r>
              <a:rPr lang="en-US" sz="1800" dirty="0" smtClean="0">
                <a:latin typeface="Arial"/>
                <a:cs typeface="Arial"/>
              </a:rPr>
              <a:t> are shorter and thinner cells than skeletal myocytes.</a:t>
            </a:r>
          </a:p>
          <a:p>
            <a:pPr marL="355600" indent="-342900">
              <a:lnSpc>
                <a:spcPct val="100000"/>
              </a:lnSpc>
              <a:spcBef>
                <a:spcPts val="1180"/>
              </a:spcBef>
              <a:buChar char="•"/>
              <a:tabLst>
                <a:tab pos="355600" algn="l"/>
              </a:tabLst>
            </a:pPr>
            <a:r>
              <a:rPr lang="sr-Latn-RS" sz="1800" dirty="0" smtClean="0">
                <a:latin typeface="Arial"/>
                <a:cs typeface="Arial"/>
              </a:rPr>
              <a:t>Similar to skeletal muscle cells </a:t>
            </a:r>
            <a:r>
              <a:rPr lang="en-US" sz="1800" dirty="0" smtClean="0">
                <a:latin typeface="Arial"/>
                <a:cs typeface="Arial"/>
              </a:rPr>
              <a:t>they contain myofibrils</a:t>
            </a:r>
            <a:r>
              <a:rPr lang="sr-Latn-RS" sz="1800" dirty="0" smtClean="0">
                <a:latin typeface="Arial"/>
                <a:cs typeface="Arial"/>
              </a:rPr>
              <a:t> with </a:t>
            </a:r>
            <a:r>
              <a:rPr lang="en-US" sz="1800" dirty="0" smtClean="0">
                <a:latin typeface="Arial"/>
                <a:cs typeface="Arial"/>
              </a:rPr>
              <a:t>specific arrangement </a:t>
            </a:r>
            <a:r>
              <a:rPr lang="sr-Latn-RS" sz="1800" dirty="0" smtClean="0">
                <a:latin typeface="Arial"/>
                <a:cs typeface="Arial"/>
              </a:rPr>
              <a:t>that</a:t>
            </a:r>
            <a:r>
              <a:rPr lang="en-US" sz="1800" dirty="0" smtClean="0">
                <a:latin typeface="Arial"/>
                <a:cs typeface="Arial"/>
              </a:rPr>
              <a:t> causes </a:t>
            </a:r>
            <a:r>
              <a:rPr lang="sr-Latn-RS" sz="1800" dirty="0" smtClean="0">
                <a:latin typeface="Arial"/>
                <a:cs typeface="Arial"/>
              </a:rPr>
              <a:t>cross</a:t>
            </a:r>
            <a:r>
              <a:rPr lang="en-US" sz="1800" dirty="0" smtClean="0">
                <a:latin typeface="Arial"/>
                <a:cs typeface="Arial"/>
              </a:rPr>
              <a:t> striations</a:t>
            </a:r>
            <a:r>
              <a:rPr lang="sr-Latn-RS" sz="1800" dirty="0" smtClean="0">
                <a:latin typeface="Arial"/>
                <a:cs typeface="Arial"/>
              </a:rPr>
              <a:t>.</a:t>
            </a:r>
          </a:p>
          <a:p>
            <a:pPr marL="355600" indent="-342900">
              <a:lnSpc>
                <a:spcPct val="100000"/>
              </a:lnSpc>
              <a:spcBef>
                <a:spcPts val="1180"/>
              </a:spcBef>
              <a:buChar char="•"/>
              <a:tabLst>
                <a:tab pos="355600" algn="l"/>
              </a:tabLst>
            </a:pPr>
            <a:r>
              <a:rPr lang="sr-Latn-RS" dirty="0">
                <a:latin typeface="Arial"/>
                <a:cs typeface="Arial"/>
              </a:rPr>
              <a:t>T</a:t>
            </a:r>
            <a:r>
              <a:rPr lang="en-US" sz="1800" dirty="0" smtClean="0">
                <a:latin typeface="Arial"/>
                <a:cs typeface="Arial"/>
              </a:rPr>
              <a:t>hey contain one or two centrally placed </a:t>
            </a:r>
            <a:r>
              <a:rPr lang="sr-Latn-RS" sz="1800" dirty="0" smtClean="0">
                <a:latin typeface="Arial"/>
                <a:cs typeface="Arial"/>
              </a:rPr>
              <a:t>nuclei</a:t>
            </a:r>
            <a:r>
              <a:rPr lang="en-US" sz="1800" dirty="0" smtClean="0">
                <a:latin typeface="Arial"/>
                <a:cs typeface="Arial"/>
              </a:rPr>
              <a:t>.</a:t>
            </a:r>
            <a:r>
              <a:rPr lang="sr-Latn-RS" sz="1800" dirty="0" smtClean="0">
                <a:latin typeface="Arial"/>
                <a:cs typeface="Arial"/>
              </a:rPr>
              <a:t> </a:t>
            </a:r>
            <a:r>
              <a:rPr lang="sr-Latn-RS" dirty="0">
                <a:latin typeface="Arial"/>
                <a:cs typeface="Arial"/>
              </a:rPr>
              <a:t>M</a:t>
            </a:r>
            <a:r>
              <a:rPr lang="en-US" sz="1800" dirty="0" err="1" smtClean="0">
                <a:latin typeface="Arial"/>
                <a:cs typeface="Arial"/>
              </a:rPr>
              <a:t>yofibrils</a:t>
            </a:r>
            <a:r>
              <a:rPr lang="en-US" sz="1800" dirty="0" smtClean="0">
                <a:latin typeface="Arial"/>
                <a:cs typeface="Arial"/>
              </a:rPr>
              <a:t> of cardiac muscle separate to</a:t>
            </a:r>
            <a:r>
              <a:rPr lang="sr-Latn-RS" sz="1800" dirty="0" smtClean="0">
                <a:latin typeface="Arial"/>
                <a:cs typeface="Arial"/>
              </a:rPr>
              <a:t> </a:t>
            </a:r>
            <a:r>
              <a:rPr lang="en-US" sz="1800" dirty="0" smtClean="0">
                <a:latin typeface="Arial"/>
                <a:cs typeface="Arial"/>
              </a:rPr>
              <a:t>pass around the nucleus, thus outlining a </a:t>
            </a:r>
            <a:r>
              <a:rPr lang="en-US" sz="1800" dirty="0" err="1" smtClean="0">
                <a:latin typeface="Arial"/>
                <a:cs typeface="Arial"/>
              </a:rPr>
              <a:t>biconical</a:t>
            </a:r>
            <a:r>
              <a:rPr lang="en-US" sz="1800" dirty="0" smtClean="0">
                <a:latin typeface="Arial"/>
                <a:cs typeface="Arial"/>
              </a:rPr>
              <a:t> </a:t>
            </a:r>
            <a:r>
              <a:rPr lang="en-US" sz="1800" dirty="0" err="1" smtClean="0">
                <a:latin typeface="Arial"/>
                <a:cs typeface="Arial"/>
              </a:rPr>
              <a:t>juxtanuclear</a:t>
            </a:r>
            <a:r>
              <a:rPr lang="sr-Latn-RS" sz="1800" dirty="0" smtClean="0">
                <a:latin typeface="Arial"/>
                <a:cs typeface="Arial"/>
              </a:rPr>
              <a:t> </a:t>
            </a:r>
            <a:r>
              <a:rPr lang="en-US" sz="1800" dirty="0" smtClean="0">
                <a:latin typeface="Arial"/>
                <a:cs typeface="Arial"/>
              </a:rPr>
              <a:t>region in which the cell organelles are concentrated</a:t>
            </a:r>
            <a:r>
              <a:rPr lang="sr-Latn-RS" sz="1800" dirty="0" smtClean="0">
                <a:latin typeface="Arial"/>
                <a:cs typeface="Arial"/>
              </a:rPr>
              <a:t>.</a:t>
            </a:r>
            <a:endParaRPr lang="en-US" sz="1800" dirty="0" smtClean="0">
              <a:latin typeface="Arial"/>
              <a:cs typeface="Arial"/>
            </a:endParaRPr>
          </a:p>
          <a:p>
            <a:pPr marL="355600" indent="-342900">
              <a:lnSpc>
                <a:spcPct val="100000"/>
              </a:lnSpc>
              <a:spcBef>
                <a:spcPts val="1180"/>
              </a:spcBef>
              <a:buChar char="•"/>
              <a:tabLst>
                <a:tab pos="355600" algn="l"/>
              </a:tabLst>
            </a:pPr>
            <a:r>
              <a:rPr lang="en-US" sz="1800" dirty="0" err="1" smtClean="0">
                <a:latin typeface="Arial"/>
                <a:cs typeface="Arial"/>
              </a:rPr>
              <a:t>Cardiomyocytes</a:t>
            </a:r>
            <a:r>
              <a:rPr lang="en-US" sz="1800" dirty="0" smtClean="0">
                <a:latin typeface="Arial"/>
                <a:cs typeface="Arial"/>
              </a:rPr>
              <a:t> </a:t>
            </a:r>
            <a:r>
              <a:rPr lang="sr-Latn-RS" sz="1800" dirty="0" smtClean="0">
                <a:latin typeface="Arial"/>
                <a:cs typeface="Arial"/>
              </a:rPr>
              <a:t>forms </a:t>
            </a:r>
            <a:r>
              <a:rPr lang="en-US" sz="1800" dirty="0" smtClean="0">
                <a:latin typeface="Arial"/>
                <a:cs typeface="Arial"/>
              </a:rPr>
              <a:t>complex three-dimensional network by </a:t>
            </a:r>
            <a:r>
              <a:rPr lang="sr-Latn-RS" sz="1800" dirty="0" smtClean="0">
                <a:latin typeface="Arial"/>
                <a:cs typeface="Arial"/>
              </a:rPr>
              <a:t>virtue of </a:t>
            </a:r>
            <a:r>
              <a:rPr lang="en-US" sz="1800" dirty="0" smtClean="0">
                <a:solidFill>
                  <a:srgbClr val="FF0000"/>
                </a:solidFill>
                <a:latin typeface="Arial"/>
                <a:cs typeface="Arial"/>
              </a:rPr>
              <a:t>cytoplasmic bridges </a:t>
            </a:r>
            <a:r>
              <a:rPr lang="en-US" sz="1800" dirty="0" smtClean="0">
                <a:latin typeface="Arial"/>
                <a:cs typeface="Arial"/>
              </a:rPr>
              <a:t>(</a:t>
            </a:r>
            <a:r>
              <a:rPr lang="en-US" sz="1800" dirty="0" err="1" smtClean="0">
                <a:latin typeface="Arial"/>
                <a:cs typeface="Arial"/>
              </a:rPr>
              <a:t>anuclear</a:t>
            </a:r>
            <a:r>
              <a:rPr lang="en-US" sz="1800" dirty="0" smtClean="0">
                <a:latin typeface="Arial"/>
                <a:cs typeface="Arial"/>
              </a:rPr>
              <a:t> junctions) and </a:t>
            </a:r>
            <a:r>
              <a:rPr lang="en-US" sz="1800" dirty="0" smtClean="0">
                <a:solidFill>
                  <a:srgbClr val="FF0000"/>
                </a:solidFill>
                <a:latin typeface="Arial"/>
                <a:cs typeface="Arial"/>
              </a:rPr>
              <a:t>intercalated discs</a:t>
            </a:r>
            <a:r>
              <a:rPr lang="en-US" sz="1800" dirty="0" smtClean="0">
                <a:latin typeface="Arial"/>
                <a:cs typeface="Arial"/>
              </a:rPr>
              <a:t>.</a:t>
            </a:r>
          </a:p>
        </p:txBody>
      </p:sp>
      <p:pic>
        <p:nvPicPr>
          <p:cNvPr id="6" name="Picture 5"/>
          <p:cNvPicPr>
            <a:picLocks noChangeAspect="1"/>
          </p:cNvPicPr>
          <p:nvPr/>
        </p:nvPicPr>
        <p:blipFill rotWithShape="1">
          <a:blip r:embed="rId2"/>
          <a:srcRect t="12040"/>
          <a:stretch/>
        </p:blipFill>
        <p:spPr>
          <a:xfrm rot="10800000">
            <a:off x="6019798" y="1629182"/>
            <a:ext cx="3124200" cy="4200181"/>
          </a:xfrm>
          <a:prstGeom prst="rect">
            <a:avLst/>
          </a:prstGeom>
        </p:spPr>
      </p:pic>
    </p:spTree>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92528" y="1334599"/>
            <a:ext cx="106045" cy="299720"/>
          </a:xfrm>
          <a:prstGeom prst="rect">
            <a:avLst/>
          </a:prstGeom>
        </p:spPr>
        <p:txBody>
          <a:bodyPr vert="horz" wrap="square" lIns="0" tIns="12700" rIns="0" bIns="0" rtlCol="0">
            <a:spAutoFit/>
          </a:bodyPr>
          <a:lstStyle/>
          <a:p>
            <a:pPr marL="12700">
              <a:lnSpc>
                <a:spcPct val="100000"/>
              </a:lnSpc>
              <a:spcBef>
                <a:spcPts val="100"/>
              </a:spcBef>
            </a:pPr>
            <a:r>
              <a:rPr sz="1800" spc="-50" dirty="0">
                <a:solidFill>
                  <a:srgbClr val="800080"/>
                </a:solidFill>
                <a:latin typeface="Arial"/>
                <a:cs typeface="Arial"/>
              </a:rPr>
              <a:t>•</a:t>
            </a:r>
            <a:endParaRPr sz="1800">
              <a:latin typeface="Arial"/>
              <a:cs typeface="Arial"/>
            </a:endParaRPr>
          </a:p>
        </p:txBody>
      </p:sp>
      <p:sp>
        <p:nvSpPr>
          <p:cNvPr id="4" name="object 4"/>
          <p:cNvSpPr txBox="1"/>
          <p:nvPr/>
        </p:nvSpPr>
        <p:spPr>
          <a:xfrm>
            <a:off x="223578" y="2065479"/>
            <a:ext cx="106045" cy="299720"/>
          </a:xfrm>
          <a:prstGeom prst="rect">
            <a:avLst/>
          </a:prstGeom>
        </p:spPr>
        <p:txBody>
          <a:bodyPr vert="horz" wrap="square" lIns="0" tIns="12700" rIns="0" bIns="0" rtlCol="0">
            <a:spAutoFit/>
          </a:bodyPr>
          <a:lstStyle/>
          <a:p>
            <a:pPr marL="12700">
              <a:lnSpc>
                <a:spcPct val="100000"/>
              </a:lnSpc>
              <a:spcBef>
                <a:spcPts val="100"/>
              </a:spcBef>
            </a:pPr>
            <a:r>
              <a:rPr sz="1800" spc="-50" dirty="0">
                <a:latin typeface="Arial"/>
                <a:cs typeface="Arial"/>
              </a:rPr>
              <a:t>•</a:t>
            </a:r>
            <a:endParaRPr sz="1800">
              <a:latin typeface="Arial"/>
              <a:cs typeface="Arial"/>
            </a:endParaRPr>
          </a:p>
        </p:txBody>
      </p:sp>
      <p:sp>
        <p:nvSpPr>
          <p:cNvPr id="6" name="object 6"/>
          <p:cNvSpPr txBox="1"/>
          <p:nvPr/>
        </p:nvSpPr>
        <p:spPr>
          <a:xfrm>
            <a:off x="223578" y="854668"/>
            <a:ext cx="8555990" cy="2045688"/>
          </a:xfrm>
          <a:prstGeom prst="rect">
            <a:avLst/>
          </a:prstGeom>
        </p:spPr>
        <p:txBody>
          <a:bodyPr vert="horz" wrap="square" lIns="0" tIns="12700" rIns="0" bIns="0" rtlCol="0">
            <a:spAutoFit/>
          </a:bodyPr>
          <a:lstStyle/>
          <a:p>
            <a:pPr marL="354330" marR="226695">
              <a:lnSpc>
                <a:spcPct val="120000"/>
              </a:lnSpc>
              <a:spcBef>
                <a:spcPts val="100"/>
              </a:spcBef>
            </a:pPr>
            <a:r>
              <a:rPr lang="en-US" sz="1800" dirty="0" smtClean="0">
                <a:solidFill>
                  <a:srgbClr val="FF0000"/>
                </a:solidFill>
                <a:latin typeface="Arial"/>
                <a:cs typeface="Arial"/>
              </a:rPr>
              <a:t>Discus </a:t>
            </a:r>
            <a:r>
              <a:rPr lang="en-US" sz="1800" dirty="0" err="1" smtClean="0">
                <a:solidFill>
                  <a:srgbClr val="FF0000"/>
                </a:solidFill>
                <a:latin typeface="Arial"/>
                <a:cs typeface="Arial"/>
              </a:rPr>
              <a:t>intercalatus</a:t>
            </a:r>
            <a:r>
              <a:rPr lang="en-US" sz="1800" dirty="0" smtClean="0">
                <a:solidFill>
                  <a:srgbClr val="FF0000"/>
                </a:solidFill>
                <a:latin typeface="Arial"/>
                <a:cs typeface="Arial"/>
              </a:rPr>
              <a:t> </a:t>
            </a:r>
            <a:r>
              <a:rPr lang="en-US" sz="1800" dirty="0" smtClean="0">
                <a:solidFill>
                  <a:schemeClr val="tx1"/>
                </a:solidFill>
                <a:latin typeface="Arial"/>
                <a:cs typeface="Arial"/>
              </a:rPr>
              <a:t>is a specific joint found only in </a:t>
            </a:r>
            <a:r>
              <a:rPr lang="en-US" sz="1800" dirty="0" err="1" smtClean="0">
                <a:solidFill>
                  <a:schemeClr val="tx1"/>
                </a:solidFill>
                <a:latin typeface="Arial"/>
                <a:cs typeface="Arial"/>
              </a:rPr>
              <a:t>cardiomyocytes</a:t>
            </a:r>
            <a:r>
              <a:rPr lang="en-US" sz="1800" dirty="0" smtClean="0">
                <a:solidFill>
                  <a:schemeClr val="tx1"/>
                </a:solidFill>
                <a:latin typeface="Arial"/>
                <a:cs typeface="Arial"/>
              </a:rPr>
              <a:t>. It consists of </a:t>
            </a:r>
            <a:r>
              <a:rPr lang="en-US" sz="1800" dirty="0" smtClean="0">
                <a:solidFill>
                  <a:srgbClr val="FF0000"/>
                </a:solidFill>
                <a:latin typeface="Arial"/>
                <a:cs typeface="Arial"/>
              </a:rPr>
              <a:t>adherent fascia, desmosomes and </a:t>
            </a:r>
            <a:r>
              <a:rPr lang="sr-Latn-RS" sz="1800" dirty="0" smtClean="0">
                <a:solidFill>
                  <a:srgbClr val="FF0000"/>
                </a:solidFill>
                <a:latin typeface="Arial"/>
                <a:cs typeface="Arial"/>
              </a:rPr>
              <a:t>gap junctions</a:t>
            </a:r>
            <a:r>
              <a:rPr lang="en-US" sz="1800" dirty="0" smtClean="0">
                <a:solidFill>
                  <a:schemeClr val="tx1"/>
                </a:solidFill>
                <a:latin typeface="Arial"/>
                <a:cs typeface="Arial"/>
              </a:rPr>
              <a:t>.</a:t>
            </a:r>
          </a:p>
          <a:p>
            <a:pPr marL="354330" marR="226695">
              <a:lnSpc>
                <a:spcPct val="120000"/>
              </a:lnSpc>
              <a:spcBef>
                <a:spcPts val="100"/>
              </a:spcBef>
            </a:pPr>
            <a:r>
              <a:rPr lang="en-US" sz="1800" dirty="0" smtClean="0">
                <a:solidFill>
                  <a:schemeClr val="tx1"/>
                </a:solidFill>
                <a:latin typeface="Arial"/>
                <a:cs typeface="Arial"/>
              </a:rPr>
              <a:t>Desmosomes and adherent fascia provide a mechanical connection between adjacent cells.</a:t>
            </a:r>
          </a:p>
          <a:p>
            <a:pPr marL="354330" marR="226695">
              <a:lnSpc>
                <a:spcPct val="120000"/>
              </a:lnSpc>
              <a:spcBef>
                <a:spcPts val="100"/>
              </a:spcBef>
            </a:pPr>
            <a:r>
              <a:rPr lang="en-US" sz="1800" dirty="0" smtClean="0">
                <a:solidFill>
                  <a:schemeClr val="tx1"/>
                </a:solidFill>
                <a:latin typeface="Arial"/>
                <a:cs typeface="Arial"/>
              </a:rPr>
              <a:t>The </a:t>
            </a:r>
            <a:r>
              <a:rPr lang="sr-Latn-RS" sz="1800" dirty="0" smtClean="0">
                <a:solidFill>
                  <a:schemeClr val="tx1"/>
                </a:solidFill>
                <a:latin typeface="Arial"/>
                <a:cs typeface="Arial"/>
              </a:rPr>
              <a:t>gap junction</a:t>
            </a:r>
            <a:r>
              <a:rPr lang="en-US" sz="1800" dirty="0" smtClean="0">
                <a:solidFill>
                  <a:schemeClr val="tx1"/>
                </a:solidFill>
                <a:latin typeface="Arial"/>
                <a:cs typeface="Arial"/>
              </a:rPr>
              <a:t> is a communication junction that electrochemically "couples" neighboring cells and enables synchronized contractions of the heart muscle.</a:t>
            </a:r>
            <a:endParaRPr lang="sr-Latn-RS" sz="1800" dirty="0" smtClean="0">
              <a:solidFill>
                <a:schemeClr val="tx1"/>
              </a:solidFill>
              <a:latin typeface="Arial"/>
              <a:cs typeface="Arial"/>
            </a:endParaRPr>
          </a:p>
        </p:txBody>
      </p:sp>
      <p:sp>
        <p:nvSpPr>
          <p:cNvPr id="7" name="object 7"/>
          <p:cNvSpPr txBox="1"/>
          <p:nvPr/>
        </p:nvSpPr>
        <p:spPr>
          <a:xfrm>
            <a:off x="208053" y="2765292"/>
            <a:ext cx="106045" cy="299720"/>
          </a:xfrm>
          <a:prstGeom prst="rect">
            <a:avLst/>
          </a:prstGeom>
        </p:spPr>
        <p:txBody>
          <a:bodyPr vert="horz" wrap="square" lIns="0" tIns="12700" rIns="0" bIns="0" rtlCol="0">
            <a:spAutoFit/>
          </a:bodyPr>
          <a:lstStyle/>
          <a:p>
            <a:pPr marL="12700">
              <a:lnSpc>
                <a:spcPct val="100000"/>
              </a:lnSpc>
              <a:spcBef>
                <a:spcPts val="100"/>
              </a:spcBef>
            </a:pPr>
            <a:r>
              <a:rPr sz="1800" spc="-50" dirty="0">
                <a:latin typeface="Arial"/>
                <a:cs typeface="Arial"/>
              </a:rPr>
              <a:t>•</a:t>
            </a:r>
            <a:endParaRPr sz="1800">
              <a:latin typeface="Arial"/>
              <a:cs typeface="Arial"/>
            </a:endParaRPr>
          </a:p>
        </p:txBody>
      </p:sp>
      <p:pic>
        <p:nvPicPr>
          <p:cNvPr id="9" name="Picture 8"/>
          <p:cNvPicPr>
            <a:picLocks noChangeAspect="1"/>
          </p:cNvPicPr>
          <p:nvPr/>
        </p:nvPicPr>
        <p:blipFill>
          <a:blip r:embed="rId2"/>
          <a:stretch>
            <a:fillRect/>
          </a:stretch>
        </p:blipFill>
        <p:spPr>
          <a:xfrm>
            <a:off x="2209800" y="3053915"/>
            <a:ext cx="4953000" cy="3641791"/>
          </a:xfrm>
          <a:prstGeom prst="rect">
            <a:avLst/>
          </a:prstGeom>
        </p:spPr>
      </p:pic>
      <p:sp>
        <p:nvSpPr>
          <p:cNvPr id="10" name="TextBox 9"/>
          <p:cNvSpPr txBox="1"/>
          <p:nvPr/>
        </p:nvSpPr>
        <p:spPr>
          <a:xfrm>
            <a:off x="4419600" y="6248400"/>
            <a:ext cx="1676400" cy="584775"/>
          </a:xfrm>
          <a:prstGeom prst="rect">
            <a:avLst/>
          </a:prstGeom>
          <a:solidFill>
            <a:schemeClr val="bg1"/>
          </a:solidFill>
        </p:spPr>
        <p:txBody>
          <a:bodyPr wrap="square" rtlCol="0">
            <a:spAutoFit/>
          </a:bodyPr>
          <a:lstStyle/>
          <a:p>
            <a:r>
              <a:rPr lang="sr-Latn-RS" sz="1600" dirty="0" smtClean="0">
                <a:solidFill>
                  <a:schemeClr val="bg1">
                    <a:lumMod val="50000"/>
                  </a:schemeClr>
                </a:solidFill>
              </a:rPr>
              <a:t>Gap junction</a:t>
            </a:r>
          </a:p>
          <a:p>
            <a:endParaRPr lang="en-US" sz="1600" dirty="0">
              <a:solidFill>
                <a:schemeClr val="bg1">
                  <a:lumMod val="50000"/>
                </a:schemeClr>
              </a:solidFill>
            </a:endParaRPr>
          </a:p>
        </p:txBody>
      </p:sp>
    </p:spTree>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2667000" y="4267200"/>
            <a:ext cx="4309110" cy="574040"/>
          </a:xfrm>
          <a:prstGeom prst="rect">
            <a:avLst/>
          </a:prstGeom>
        </p:spPr>
        <p:txBody>
          <a:bodyPr vert="horz" wrap="square" lIns="0" tIns="12700" rIns="0" bIns="0" rtlCol="0">
            <a:spAutoFit/>
          </a:bodyPr>
          <a:lstStyle/>
          <a:p>
            <a:pPr marL="12700">
              <a:lnSpc>
                <a:spcPct val="100000"/>
              </a:lnSpc>
              <a:spcBef>
                <a:spcPts val="100"/>
              </a:spcBef>
            </a:pPr>
            <a:r>
              <a:rPr lang="sr-Latn-RS" sz="3600" b="1" dirty="0" smtClean="0">
                <a:solidFill>
                  <a:srgbClr val="252525"/>
                </a:solidFill>
                <a:latin typeface="Arial"/>
                <a:cs typeface="Arial"/>
              </a:rPr>
              <a:t>MUSCLE TISSUE</a:t>
            </a:r>
            <a:endParaRPr sz="3600" dirty="0">
              <a:latin typeface="Arial"/>
              <a:cs typeface="Arial"/>
            </a:endParaRPr>
          </a:p>
        </p:txBody>
      </p:sp>
    </p:spTree>
  </p:cSld>
  <p:clrMapOvr>
    <a:masterClrMapping/>
  </p:clrMapOvr>
  <p:transition spd="med">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000" y="612845"/>
            <a:ext cx="3733800" cy="5755422"/>
          </a:xfrm>
          <a:prstGeom prst="rect">
            <a:avLst/>
          </a:prstGeom>
        </p:spPr>
        <p:txBody>
          <a:bodyPr wrap="square">
            <a:spAutoFit/>
          </a:bodyPr>
          <a:lstStyle/>
          <a:p>
            <a:r>
              <a:rPr lang="en-US" sz="1600" dirty="0" smtClean="0"/>
              <a:t>In addition to myofibrils, the sarcoplasm of </a:t>
            </a:r>
            <a:r>
              <a:rPr lang="en-US" sz="1600" dirty="0" err="1" smtClean="0"/>
              <a:t>cardiomyocytes</a:t>
            </a:r>
            <a:r>
              <a:rPr lang="en-US" sz="1600" dirty="0" smtClean="0"/>
              <a:t> contains organelles. The most abundant are </a:t>
            </a:r>
            <a:r>
              <a:rPr lang="en-US" sz="1600" dirty="0" smtClean="0">
                <a:solidFill>
                  <a:srgbClr val="FF0000"/>
                </a:solidFill>
              </a:rPr>
              <a:t>mitochondria</a:t>
            </a:r>
            <a:r>
              <a:rPr lang="en-US" sz="1600" dirty="0" smtClean="0"/>
              <a:t>; they occupy </a:t>
            </a:r>
            <a:r>
              <a:rPr lang="en-US" sz="1600" dirty="0" smtClean="0">
                <a:solidFill>
                  <a:srgbClr val="FF0000"/>
                </a:solidFill>
              </a:rPr>
              <a:t>almost half of the cardiac muscle cells</a:t>
            </a:r>
            <a:r>
              <a:rPr lang="en-US" sz="1600" dirty="0" smtClean="0"/>
              <a:t>.</a:t>
            </a:r>
            <a:endParaRPr lang="sr-Latn-RS" sz="1600" dirty="0" smtClean="0"/>
          </a:p>
          <a:p>
            <a:endParaRPr lang="en-US" sz="1600" dirty="0" smtClean="0"/>
          </a:p>
          <a:p>
            <a:r>
              <a:rPr lang="en-US" sz="1600" dirty="0" smtClean="0"/>
              <a:t>The sarcoplasm</a:t>
            </a:r>
            <a:r>
              <a:rPr lang="sr-Latn-RS" sz="1600" dirty="0" smtClean="0"/>
              <a:t>at</a:t>
            </a:r>
            <a:r>
              <a:rPr lang="en-US" sz="1600" dirty="0" err="1" smtClean="0"/>
              <a:t>i</a:t>
            </a:r>
            <a:r>
              <a:rPr lang="sr-Latn-RS" sz="1600" dirty="0" smtClean="0"/>
              <a:t>c</a:t>
            </a:r>
            <a:r>
              <a:rPr lang="en-US" sz="1600" dirty="0" smtClean="0"/>
              <a:t> reticulum </a:t>
            </a:r>
            <a:r>
              <a:rPr lang="sr-Latn-RS" sz="1600" dirty="0" smtClean="0"/>
              <a:t>structure is similar to the skeletal muscle cell. It also </a:t>
            </a:r>
            <a:r>
              <a:rPr lang="en-US" sz="1600" dirty="0" smtClean="0"/>
              <a:t>serves as a calcium </a:t>
            </a:r>
            <a:r>
              <a:rPr lang="sr-Latn-RS" sz="1600" dirty="0" smtClean="0"/>
              <a:t>ions </a:t>
            </a:r>
            <a:r>
              <a:rPr lang="en-US" sz="1600" dirty="0" smtClean="0"/>
              <a:t>depot.</a:t>
            </a:r>
            <a:r>
              <a:rPr lang="sr-Latn-RS" sz="1600" dirty="0" smtClean="0"/>
              <a:t> </a:t>
            </a:r>
            <a:r>
              <a:rPr lang="en-US" sz="1600" dirty="0" smtClean="0"/>
              <a:t>It </a:t>
            </a:r>
            <a:r>
              <a:rPr lang="sr-Latn-RS" sz="1600" dirty="0" smtClean="0"/>
              <a:t>is also </a:t>
            </a:r>
            <a:r>
              <a:rPr lang="en-US" sz="1600" dirty="0" smtClean="0"/>
              <a:t>a network structure </a:t>
            </a:r>
            <a:r>
              <a:rPr lang="sr-Latn-RS" sz="1600" dirty="0" smtClean="0"/>
              <a:t>but</a:t>
            </a:r>
            <a:r>
              <a:rPr lang="en-US" sz="1600" dirty="0" smtClean="0"/>
              <a:t> in </a:t>
            </a:r>
            <a:r>
              <a:rPr lang="sr-Latn-RS" sz="1600" dirty="0" smtClean="0"/>
              <a:t>the vicinity of</a:t>
            </a:r>
            <a:r>
              <a:rPr lang="en-US" sz="1600" dirty="0" smtClean="0"/>
              <a:t> T tubules</a:t>
            </a:r>
            <a:r>
              <a:rPr lang="sr-Latn-RS" sz="1600" dirty="0" smtClean="0"/>
              <a:t> </a:t>
            </a:r>
            <a:r>
              <a:rPr lang="en-US" sz="1600" dirty="0" smtClean="0"/>
              <a:t>form </a:t>
            </a:r>
            <a:r>
              <a:rPr lang="en-US" sz="1600" dirty="0" smtClean="0">
                <a:solidFill>
                  <a:srgbClr val="FF0000"/>
                </a:solidFill>
              </a:rPr>
              <a:t>d</a:t>
            </a:r>
            <a:r>
              <a:rPr lang="sr-Latn-RS" sz="1600" dirty="0" smtClean="0">
                <a:solidFill>
                  <a:srgbClr val="FF0000"/>
                </a:solidFill>
              </a:rPr>
              <a:t>i</a:t>
            </a:r>
            <a:r>
              <a:rPr lang="en-US" sz="1600" dirty="0" smtClean="0">
                <a:solidFill>
                  <a:srgbClr val="FF0000"/>
                </a:solidFill>
              </a:rPr>
              <a:t>ads</a:t>
            </a:r>
            <a:r>
              <a:rPr lang="sr-Latn-RS" sz="1600" dirty="0" smtClean="0">
                <a:solidFill>
                  <a:srgbClr val="FF0000"/>
                </a:solidFill>
              </a:rPr>
              <a:t> </a:t>
            </a:r>
            <a:r>
              <a:rPr lang="sr-Latn-RS" sz="1600" dirty="0" smtClean="0">
                <a:solidFill>
                  <a:schemeClr val="tx1"/>
                </a:solidFill>
              </a:rPr>
              <a:t>not triads</a:t>
            </a:r>
            <a:r>
              <a:rPr lang="en-US" sz="1600" dirty="0" smtClean="0"/>
              <a:t>. </a:t>
            </a:r>
            <a:r>
              <a:rPr lang="sr-Latn-RS" sz="1600" dirty="0" smtClean="0"/>
              <a:t>Furthermore, t</a:t>
            </a:r>
            <a:r>
              <a:rPr lang="en-US" sz="1600" dirty="0" smtClean="0"/>
              <a:t>he T tubules in cardiac muscle penetrate</a:t>
            </a:r>
            <a:r>
              <a:rPr lang="sr-Latn-RS" sz="1600" dirty="0" smtClean="0"/>
              <a:t> </a:t>
            </a:r>
            <a:r>
              <a:rPr lang="en-US" sz="1600" dirty="0" smtClean="0"/>
              <a:t>into the myofilament bundles at the </a:t>
            </a:r>
            <a:r>
              <a:rPr lang="en-US" sz="1600" dirty="0" smtClean="0">
                <a:solidFill>
                  <a:srgbClr val="FF0000"/>
                </a:solidFill>
              </a:rPr>
              <a:t>level of the Z line</a:t>
            </a:r>
            <a:r>
              <a:rPr lang="en-US" sz="1600" dirty="0" smtClean="0"/>
              <a:t>, between</a:t>
            </a:r>
            <a:r>
              <a:rPr lang="sr-Latn-RS" sz="1600" dirty="0" smtClean="0"/>
              <a:t> </a:t>
            </a:r>
            <a:r>
              <a:rPr lang="en-US" sz="1600" dirty="0" smtClean="0"/>
              <a:t>the ends of the s</a:t>
            </a:r>
            <a:r>
              <a:rPr lang="sr-Latn-RS" sz="1600" dirty="0" smtClean="0"/>
              <a:t>mooth </a:t>
            </a:r>
            <a:r>
              <a:rPr lang="en-US" sz="1600" dirty="0" smtClean="0"/>
              <a:t>ER network. Thus, there is </a:t>
            </a:r>
            <a:r>
              <a:rPr lang="en-US" sz="1600" dirty="0" smtClean="0">
                <a:solidFill>
                  <a:srgbClr val="FF0000"/>
                </a:solidFill>
              </a:rPr>
              <a:t>only one</a:t>
            </a:r>
            <a:r>
              <a:rPr lang="sr-Latn-RS" sz="1600" dirty="0" smtClean="0">
                <a:solidFill>
                  <a:srgbClr val="FF0000"/>
                </a:solidFill>
              </a:rPr>
              <a:t> </a:t>
            </a:r>
            <a:r>
              <a:rPr lang="en-US" sz="1600" dirty="0" smtClean="0">
                <a:solidFill>
                  <a:srgbClr val="FF0000"/>
                </a:solidFill>
              </a:rPr>
              <a:t>T tubule </a:t>
            </a:r>
            <a:r>
              <a:rPr lang="en-US" sz="1600" dirty="0" smtClean="0">
                <a:solidFill>
                  <a:schemeClr val="tx1"/>
                </a:solidFill>
              </a:rPr>
              <a:t>per</a:t>
            </a:r>
            <a:r>
              <a:rPr lang="sr-Latn-RS" sz="1600" dirty="0" smtClean="0">
                <a:solidFill>
                  <a:schemeClr val="tx1"/>
                </a:solidFill>
              </a:rPr>
              <a:t> </a:t>
            </a:r>
            <a:r>
              <a:rPr lang="en-US" sz="1600" dirty="0" smtClean="0">
                <a:solidFill>
                  <a:schemeClr val="tx1"/>
                </a:solidFill>
              </a:rPr>
              <a:t>sarcomere </a:t>
            </a:r>
            <a:r>
              <a:rPr lang="en-US" sz="1600" dirty="0" smtClean="0"/>
              <a:t>in cardiac muscle</a:t>
            </a:r>
            <a:r>
              <a:rPr lang="sr-Latn-RS" sz="1600" dirty="0" smtClean="0"/>
              <a:t> while in skeletal muscle there were two.</a:t>
            </a:r>
            <a:endParaRPr lang="en-US" sz="1600" dirty="0" smtClean="0"/>
          </a:p>
          <a:p>
            <a:endParaRPr lang="sr-Latn-RS" sz="1600" dirty="0" smtClean="0"/>
          </a:p>
          <a:p>
            <a:r>
              <a:rPr lang="en-US" sz="1600" dirty="0" smtClean="0"/>
              <a:t>Other cellular organelles are less prominent and are located mostly near the nucleus.</a:t>
            </a:r>
          </a:p>
        </p:txBody>
      </p:sp>
      <p:pic>
        <p:nvPicPr>
          <p:cNvPr id="5" name="Picture 4"/>
          <p:cNvPicPr>
            <a:picLocks noChangeAspect="1"/>
          </p:cNvPicPr>
          <p:nvPr/>
        </p:nvPicPr>
        <p:blipFill>
          <a:blip r:embed="rId2"/>
          <a:stretch>
            <a:fillRect/>
          </a:stretch>
        </p:blipFill>
        <p:spPr>
          <a:xfrm>
            <a:off x="4572000" y="1219200"/>
            <a:ext cx="4411619" cy="4185167"/>
          </a:xfrm>
          <a:prstGeom prst="rect">
            <a:avLst/>
          </a:prstGeom>
        </p:spPr>
      </p:pic>
    </p:spTree>
    <p:extLst>
      <p:ext uri="{BB962C8B-B14F-4D97-AF65-F5344CB8AC3E}">
        <p14:creationId xmlns:p14="http://schemas.microsoft.com/office/powerpoint/2010/main" val="109085654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38200" y="76200"/>
            <a:ext cx="7502880" cy="920610"/>
          </a:xfrm>
          <a:prstGeom prst="rect">
            <a:avLst/>
          </a:prstGeom>
        </p:spPr>
        <p:txBody>
          <a:bodyPr vert="horz" wrap="square" lIns="0" tIns="363067" rIns="0" bIns="0" rtlCol="0">
            <a:spAutoFit/>
          </a:bodyPr>
          <a:lstStyle/>
          <a:p>
            <a:pPr marL="1368425">
              <a:lnSpc>
                <a:spcPct val="100000"/>
              </a:lnSpc>
              <a:spcBef>
                <a:spcPts val="100"/>
              </a:spcBef>
            </a:pPr>
            <a:r>
              <a:rPr lang="sr-Latn-RS" spc="-10" dirty="0" smtClean="0"/>
              <a:t>Smooth muscle</a:t>
            </a:r>
            <a:endParaRPr spc="-10" dirty="0"/>
          </a:p>
        </p:txBody>
      </p:sp>
      <p:sp>
        <p:nvSpPr>
          <p:cNvPr id="3" name="object 3"/>
          <p:cNvSpPr txBox="1"/>
          <p:nvPr/>
        </p:nvSpPr>
        <p:spPr>
          <a:xfrm>
            <a:off x="609600" y="1096510"/>
            <a:ext cx="7581900" cy="2959785"/>
          </a:xfrm>
          <a:prstGeom prst="rect">
            <a:avLst/>
          </a:prstGeom>
        </p:spPr>
        <p:txBody>
          <a:bodyPr vert="horz" wrap="square" lIns="0" tIns="12700" rIns="0" bIns="0" rtlCol="0">
            <a:spAutoFit/>
          </a:bodyPr>
          <a:lstStyle/>
          <a:p>
            <a:pPr marL="238760" indent="-198120">
              <a:lnSpc>
                <a:spcPct val="150000"/>
              </a:lnSpc>
              <a:spcBef>
                <a:spcPts val="100"/>
              </a:spcBef>
              <a:buChar char="•"/>
              <a:tabLst>
                <a:tab pos="238760" algn="l"/>
              </a:tabLst>
            </a:pPr>
            <a:r>
              <a:rPr lang="en-US" sz="1800" spc="-10" dirty="0" smtClean="0">
                <a:latin typeface="Arial"/>
                <a:cs typeface="Arial"/>
              </a:rPr>
              <a:t>Smooth muscle tissue </a:t>
            </a:r>
            <a:r>
              <a:rPr lang="sr-Latn-RS" sz="1800" spc="-10" dirty="0" smtClean="0">
                <a:latin typeface="Arial"/>
                <a:cs typeface="Arial"/>
              </a:rPr>
              <a:t>takes part </a:t>
            </a:r>
            <a:r>
              <a:rPr lang="en-US" sz="1800" spc="-10" dirty="0" smtClean="0">
                <a:latin typeface="Arial"/>
                <a:cs typeface="Arial"/>
              </a:rPr>
              <a:t>in the structure of </a:t>
            </a:r>
            <a:r>
              <a:rPr lang="en-US" sz="1800" spc="-10" dirty="0" smtClean="0">
                <a:solidFill>
                  <a:srgbClr val="FF0000"/>
                </a:solidFill>
                <a:latin typeface="Arial"/>
                <a:cs typeface="Arial"/>
              </a:rPr>
              <a:t>internal organs</a:t>
            </a:r>
            <a:r>
              <a:rPr lang="en-US" sz="1800" spc="-10" dirty="0" smtClean="0">
                <a:latin typeface="Arial"/>
                <a:cs typeface="Arial"/>
              </a:rPr>
              <a:t>.</a:t>
            </a:r>
          </a:p>
          <a:p>
            <a:pPr marL="238760" indent="-198120">
              <a:lnSpc>
                <a:spcPct val="150000"/>
              </a:lnSpc>
              <a:spcBef>
                <a:spcPts val="100"/>
              </a:spcBef>
              <a:buChar char="•"/>
              <a:tabLst>
                <a:tab pos="238760" algn="l"/>
              </a:tabLst>
            </a:pPr>
            <a:r>
              <a:rPr lang="en-US" sz="1800" spc="-10" dirty="0" smtClean="0">
                <a:latin typeface="Arial"/>
                <a:cs typeface="Arial"/>
              </a:rPr>
              <a:t>It is present in the walls of the digestive, respiratory and urogenital tracts, blood vessels, excretory ducts</a:t>
            </a:r>
            <a:r>
              <a:rPr lang="sr-Latn-RS" sz="1800" spc="-10" dirty="0" smtClean="0">
                <a:latin typeface="Arial"/>
                <a:cs typeface="Arial"/>
              </a:rPr>
              <a:t> </a:t>
            </a:r>
            <a:r>
              <a:rPr lang="en-US" sz="1800" spc="-10" dirty="0" smtClean="0">
                <a:latin typeface="Arial"/>
                <a:cs typeface="Arial"/>
              </a:rPr>
              <a:t>etc.</a:t>
            </a:r>
            <a:r>
              <a:rPr lang="sr-Latn-RS" sz="1800" spc="-10" dirty="0" smtClean="0">
                <a:latin typeface="Arial"/>
                <a:cs typeface="Arial"/>
              </a:rPr>
              <a:t>..</a:t>
            </a:r>
            <a:endParaRPr lang="en-US" sz="1800" spc="-10" dirty="0" smtClean="0">
              <a:latin typeface="Arial"/>
              <a:cs typeface="Arial"/>
            </a:endParaRPr>
          </a:p>
          <a:p>
            <a:pPr marL="238760" indent="-198120">
              <a:lnSpc>
                <a:spcPct val="150000"/>
              </a:lnSpc>
              <a:spcBef>
                <a:spcPts val="100"/>
              </a:spcBef>
              <a:buChar char="•"/>
              <a:tabLst>
                <a:tab pos="238760" algn="l"/>
              </a:tabLst>
            </a:pPr>
            <a:r>
              <a:rPr lang="en-US" sz="1800" spc="-10" dirty="0" smtClean="0">
                <a:latin typeface="Arial"/>
                <a:cs typeface="Arial"/>
              </a:rPr>
              <a:t>It </a:t>
            </a:r>
            <a:r>
              <a:rPr lang="en-US" sz="1800" spc="-10" dirty="0" smtClean="0">
                <a:solidFill>
                  <a:srgbClr val="FF0000"/>
                </a:solidFill>
                <a:latin typeface="Arial"/>
                <a:cs typeface="Arial"/>
              </a:rPr>
              <a:t>contracts </a:t>
            </a:r>
            <a:r>
              <a:rPr lang="sr-Latn-RS" spc="-10" dirty="0" smtClean="0">
                <a:solidFill>
                  <a:srgbClr val="FF0000"/>
                </a:solidFill>
                <a:latin typeface="Arial"/>
                <a:cs typeface="Arial"/>
              </a:rPr>
              <a:t>spontane</a:t>
            </a:r>
            <a:r>
              <a:rPr lang="en-US" sz="1800" spc="-10" dirty="0" err="1" smtClean="0">
                <a:solidFill>
                  <a:srgbClr val="FF0000"/>
                </a:solidFill>
                <a:latin typeface="Arial"/>
                <a:cs typeface="Arial"/>
              </a:rPr>
              <a:t>ously</a:t>
            </a:r>
            <a:r>
              <a:rPr lang="en-US" sz="1800" spc="-10" dirty="0" smtClean="0">
                <a:latin typeface="Arial"/>
                <a:cs typeface="Arial"/>
              </a:rPr>
              <a:t>, whereby the contractions are of lower intensity, but can last much longer compared to skeletal muscles.</a:t>
            </a:r>
          </a:p>
          <a:p>
            <a:pPr marL="238760" indent="-198120">
              <a:lnSpc>
                <a:spcPct val="150000"/>
              </a:lnSpc>
              <a:spcBef>
                <a:spcPts val="100"/>
              </a:spcBef>
              <a:buChar char="•"/>
              <a:tabLst>
                <a:tab pos="238760" algn="l"/>
              </a:tabLst>
            </a:pPr>
            <a:r>
              <a:rPr lang="en-US" sz="1800" spc="-10" dirty="0" smtClean="0">
                <a:latin typeface="Arial"/>
                <a:cs typeface="Arial"/>
              </a:rPr>
              <a:t>Unlike skeletal and cardiac myocytes, smooth myocytes have the ability to partially contract.</a:t>
            </a:r>
            <a:endParaRPr sz="1800" dirty="0">
              <a:latin typeface="Arial"/>
              <a:cs typeface="Arial"/>
            </a:endParaRPr>
          </a:p>
        </p:txBody>
      </p:sp>
      <p:pic>
        <p:nvPicPr>
          <p:cNvPr id="4" name="object 4"/>
          <p:cNvPicPr/>
          <p:nvPr/>
        </p:nvPicPr>
        <p:blipFill>
          <a:blip r:embed="rId2" cstate="print"/>
          <a:stretch>
            <a:fillRect/>
          </a:stretch>
        </p:blipFill>
        <p:spPr>
          <a:xfrm>
            <a:off x="2133600" y="4185588"/>
            <a:ext cx="5298548" cy="2548002"/>
          </a:xfrm>
          <a:prstGeom prst="rect">
            <a:avLst/>
          </a:prstGeom>
        </p:spPr>
      </p:pic>
    </p:spTree>
  </p:cSld>
  <p:clrMapOvr>
    <a:masterClrMapping/>
  </p:clrMapOvr>
  <p:transition spd="med">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228600" y="381000"/>
            <a:ext cx="8640461" cy="2765885"/>
          </a:xfrm>
          <a:prstGeom prst="rect">
            <a:avLst/>
          </a:prstGeom>
        </p:spPr>
        <p:txBody>
          <a:bodyPr vert="horz" wrap="square" lIns="0" tIns="12700" rIns="0" bIns="0" rtlCol="0">
            <a:spAutoFit/>
          </a:bodyPr>
          <a:lstStyle/>
          <a:p>
            <a:pPr marL="335280" marR="493395">
              <a:lnSpc>
                <a:spcPct val="140000"/>
              </a:lnSpc>
              <a:spcBef>
                <a:spcPts val="100"/>
              </a:spcBef>
            </a:pPr>
            <a:r>
              <a:rPr lang="en-US" sz="1800" dirty="0" smtClean="0">
                <a:latin typeface="Arial"/>
                <a:cs typeface="Arial"/>
              </a:rPr>
              <a:t>Smooth muscle cells are </a:t>
            </a:r>
            <a:r>
              <a:rPr lang="en-US" sz="1800" dirty="0" smtClean="0">
                <a:solidFill>
                  <a:srgbClr val="FF0000"/>
                </a:solidFill>
                <a:latin typeface="Arial"/>
                <a:cs typeface="Arial"/>
              </a:rPr>
              <a:t>spindle-shaped</a:t>
            </a:r>
            <a:r>
              <a:rPr lang="en-US" sz="1800" dirty="0" smtClean="0">
                <a:latin typeface="Arial"/>
                <a:cs typeface="Arial"/>
              </a:rPr>
              <a:t>, </a:t>
            </a:r>
            <a:r>
              <a:rPr lang="sr-Latn-RS" dirty="0" smtClean="0">
                <a:latin typeface="Arial"/>
                <a:cs typeface="Arial"/>
              </a:rPr>
              <a:t>interconnected</a:t>
            </a:r>
            <a:r>
              <a:rPr lang="sr-Latn-RS" sz="1800" dirty="0" smtClean="0">
                <a:latin typeface="Arial"/>
                <a:cs typeface="Arial"/>
              </a:rPr>
              <a:t> </a:t>
            </a:r>
            <a:r>
              <a:rPr lang="en-US" sz="1800" dirty="0" smtClean="0">
                <a:latin typeface="Arial"/>
                <a:cs typeface="Arial"/>
              </a:rPr>
              <a:t>by </a:t>
            </a:r>
            <a:r>
              <a:rPr lang="sr-Latn-RS" dirty="0" smtClean="0">
                <a:solidFill>
                  <a:srgbClr val="FF0000"/>
                </a:solidFill>
                <a:latin typeface="Arial"/>
                <a:cs typeface="Arial"/>
              </a:rPr>
              <a:t>gap</a:t>
            </a:r>
            <a:r>
              <a:rPr lang="sr-Latn-RS" sz="1800" dirty="0" smtClean="0">
                <a:solidFill>
                  <a:srgbClr val="FF0000"/>
                </a:solidFill>
                <a:latin typeface="Arial"/>
                <a:cs typeface="Arial"/>
              </a:rPr>
              <a:t> junctions</a:t>
            </a:r>
            <a:r>
              <a:rPr lang="en-US" sz="1800" dirty="0" smtClean="0">
                <a:solidFill>
                  <a:srgbClr val="FF0000"/>
                </a:solidFill>
                <a:latin typeface="Arial"/>
                <a:cs typeface="Arial"/>
              </a:rPr>
              <a:t> </a:t>
            </a:r>
            <a:r>
              <a:rPr lang="en-US" sz="1800" dirty="0" smtClean="0">
                <a:latin typeface="Arial"/>
                <a:cs typeface="Arial"/>
              </a:rPr>
              <a:t>and surrounded by sparse endomysium. Inside the bundle</a:t>
            </a:r>
            <a:r>
              <a:rPr lang="sr-Latn-RS" sz="1800" dirty="0" smtClean="0">
                <a:latin typeface="Arial"/>
                <a:cs typeface="Arial"/>
              </a:rPr>
              <a:t>/sheath</a:t>
            </a:r>
            <a:r>
              <a:rPr lang="en-US" sz="1800" dirty="0" smtClean="0">
                <a:latin typeface="Arial"/>
                <a:cs typeface="Arial"/>
              </a:rPr>
              <a:t> smooth</a:t>
            </a:r>
          </a:p>
          <a:p>
            <a:pPr marL="335280" marR="493395">
              <a:lnSpc>
                <a:spcPct val="140000"/>
              </a:lnSpc>
              <a:spcBef>
                <a:spcPts val="100"/>
              </a:spcBef>
            </a:pPr>
            <a:r>
              <a:rPr lang="en-US" sz="1800" dirty="0" smtClean="0">
                <a:latin typeface="Arial"/>
                <a:cs typeface="Arial"/>
              </a:rPr>
              <a:t>myocytes are arranged so that the wider part of one cell lies on the narrower part of neighboring cells. Each cell contains </a:t>
            </a:r>
            <a:r>
              <a:rPr lang="en-US" sz="1800" dirty="0" smtClean="0">
                <a:solidFill>
                  <a:srgbClr val="FF0000"/>
                </a:solidFill>
                <a:latin typeface="Arial"/>
                <a:cs typeface="Arial"/>
              </a:rPr>
              <a:t>one</a:t>
            </a:r>
            <a:r>
              <a:rPr lang="en-US" sz="1800" dirty="0" smtClean="0">
                <a:latin typeface="Arial"/>
                <a:cs typeface="Arial"/>
              </a:rPr>
              <a:t> </a:t>
            </a:r>
            <a:r>
              <a:rPr lang="en-US" sz="1800" dirty="0" smtClean="0">
                <a:solidFill>
                  <a:srgbClr val="FF0000"/>
                </a:solidFill>
                <a:latin typeface="Arial"/>
                <a:cs typeface="Arial"/>
              </a:rPr>
              <a:t>centrally placed </a:t>
            </a:r>
            <a:r>
              <a:rPr lang="sr-Latn-RS" sz="1800" dirty="0" smtClean="0">
                <a:solidFill>
                  <a:srgbClr val="FF0000"/>
                </a:solidFill>
                <a:latin typeface="Arial"/>
                <a:cs typeface="Arial"/>
              </a:rPr>
              <a:t>nucleus</a:t>
            </a:r>
            <a:r>
              <a:rPr lang="en-US" sz="1800" dirty="0" smtClean="0">
                <a:latin typeface="Arial"/>
                <a:cs typeface="Arial"/>
              </a:rPr>
              <a:t>. Smooth muscle cells have organelles typical of secretory</a:t>
            </a:r>
          </a:p>
          <a:p>
            <a:pPr marL="335280" marR="493395">
              <a:lnSpc>
                <a:spcPct val="140000"/>
              </a:lnSpc>
              <a:spcBef>
                <a:spcPts val="100"/>
              </a:spcBef>
            </a:pPr>
            <a:r>
              <a:rPr lang="en-US" sz="1800" dirty="0" smtClean="0">
                <a:latin typeface="Arial"/>
                <a:cs typeface="Arial"/>
              </a:rPr>
              <a:t>cells. A well-developed </a:t>
            </a:r>
            <a:r>
              <a:rPr lang="en-US" sz="1800" dirty="0" err="1" smtClean="0">
                <a:latin typeface="Arial"/>
                <a:cs typeface="Arial"/>
              </a:rPr>
              <a:t>rER</a:t>
            </a:r>
            <a:r>
              <a:rPr lang="en-US" sz="1800" dirty="0" smtClean="0">
                <a:latin typeface="Arial"/>
                <a:cs typeface="Arial"/>
              </a:rPr>
              <a:t> and Golgi apparatus are found</a:t>
            </a:r>
            <a:r>
              <a:rPr lang="sr-Latn-RS" sz="1800" dirty="0" smtClean="0">
                <a:latin typeface="Arial"/>
                <a:cs typeface="Arial"/>
              </a:rPr>
              <a:t> </a:t>
            </a:r>
            <a:r>
              <a:rPr lang="en-US" sz="1800" dirty="0" smtClean="0">
                <a:latin typeface="Arial"/>
                <a:cs typeface="Arial"/>
              </a:rPr>
              <a:t>in the </a:t>
            </a:r>
            <a:r>
              <a:rPr lang="sr-Latn-RS" sz="1800" dirty="0" smtClean="0">
                <a:latin typeface="Arial"/>
                <a:cs typeface="Arial"/>
              </a:rPr>
              <a:t>p</a:t>
            </a:r>
            <a:r>
              <a:rPr lang="en-US" sz="1800" dirty="0" err="1" smtClean="0">
                <a:latin typeface="Arial"/>
                <a:cs typeface="Arial"/>
              </a:rPr>
              <a:t>erinuclear</a:t>
            </a:r>
            <a:r>
              <a:rPr lang="en-US" sz="1800" dirty="0" smtClean="0">
                <a:latin typeface="Arial"/>
                <a:cs typeface="Arial"/>
              </a:rPr>
              <a:t> zone.</a:t>
            </a:r>
          </a:p>
        </p:txBody>
      </p:sp>
      <p:pic>
        <p:nvPicPr>
          <p:cNvPr id="6" name="Picture 5"/>
          <p:cNvPicPr>
            <a:picLocks noChangeAspect="1"/>
          </p:cNvPicPr>
          <p:nvPr/>
        </p:nvPicPr>
        <p:blipFill>
          <a:blip r:embed="rId2"/>
          <a:stretch>
            <a:fillRect/>
          </a:stretch>
        </p:blipFill>
        <p:spPr>
          <a:xfrm>
            <a:off x="2040761" y="3236662"/>
            <a:ext cx="4852837" cy="3621338"/>
          </a:xfrm>
          <a:prstGeom prst="rect">
            <a:avLst/>
          </a:prstGeom>
        </p:spPr>
      </p:pic>
    </p:spTree>
  </p:cSld>
  <p:clrMapOvr>
    <a:masterClrMapping/>
  </p:clrMapOvr>
  <p:transition spd="med">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000" y="547576"/>
            <a:ext cx="4572000" cy="5632311"/>
          </a:xfrm>
          <a:prstGeom prst="rect">
            <a:avLst/>
          </a:prstGeom>
        </p:spPr>
        <p:txBody>
          <a:bodyPr>
            <a:spAutoFit/>
          </a:bodyPr>
          <a:lstStyle/>
          <a:p>
            <a:pPr marL="285750" indent="-285750">
              <a:lnSpc>
                <a:spcPct val="150000"/>
              </a:lnSpc>
              <a:buFont typeface="Wingdings" panose="05000000000000000000" pitchFamily="2" charset="2"/>
              <a:buChar char="v"/>
            </a:pPr>
            <a:r>
              <a:rPr lang="en-US" sz="1600" dirty="0" smtClean="0"/>
              <a:t>Smooth muscle cells possess a contractile apparatus of </a:t>
            </a:r>
            <a:r>
              <a:rPr lang="en-US" sz="1600" dirty="0" smtClean="0">
                <a:solidFill>
                  <a:srgbClr val="FF0000"/>
                </a:solidFill>
              </a:rPr>
              <a:t>actin</a:t>
            </a:r>
            <a:r>
              <a:rPr lang="en-US" sz="1600" dirty="0" smtClean="0"/>
              <a:t> and</a:t>
            </a:r>
            <a:r>
              <a:rPr lang="en-US" sz="1600" dirty="0" smtClean="0">
                <a:solidFill>
                  <a:srgbClr val="FF0000"/>
                </a:solidFill>
              </a:rPr>
              <a:t> myosin </a:t>
            </a:r>
            <a:r>
              <a:rPr lang="en-US" sz="1600" dirty="0" smtClean="0"/>
              <a:t>filaments and a cytoskeleton of </a:t>
            </a:r>
            <a:r>
              <a:rPr lang="en-US" sz="1600" dirty="0" err="1" smtClean="0">
                <a:solidFill>
                  <a:srgbClr val="FF0000"/>
                </a:solidFill>
              </a:rPr>
              <a:t>desmin</a:t>
            </a:r>
            <a:r>
              <a:rPr lang="en-US" sz="1600" dirty="0" smtClean="0">
                <a:solidFill>
                  <a:srgbClr val="FF0000"/>
                </a:solidFill>
              </a:rPr>
              <a:t> and </a:t>
            </a:r>
            <a:r>
              <a:rPr lang="en-US" sz="1600" dirty="0" err="1" smtClean="0">
                <a:solidFill>
                  <a:srgbClr val="FF0000"/>
                </a:solidFill>
              </a:rPr>
              <a:t>vimentin</a:t>
            </a:r>
            <a:r>
              <a:rPr lang="en-US" sz="1600" dirty="0" smtClean="0">
                <a:solidFill>
                  <a:srgbClr val="FF0000"/>
                </a:solidFill>
              </a:rPr>
              <a:t> </a:t>
            </a:r>
            <a:r>
              <a:rPr lang="en-US" sz="1600" dirty="0" smtClean="0"/>
              <a:t>intermediate filaments. Each myosin filament is surrounded by 12 actin filaments. </a:t>
            </a:r>
            <a:endParaRPr lang="sr-Latn-RS" sz="1600" dirty="0" smtClean="0"/>
          </a:p>
          <a:p>
            <a:pPr marL="285750" indent="-285750">
              <a:lnSpc>
                <a:spcPct val="150000"/>
              </a:lnSpc>
              <a:buFont typeface="Wingdings" panose="05000000000000000000" pitchFamily="2" charset="2"/>
              <a:buChar char="v"/>
            </a:pPr>
            <a:r>
              <a:rPr lang="en-US" sz="1600" dirty="0" smtClean="0"/>
              <a:t>Special structures </a:t>
            </a:r>
            <a:r>
              <a:rPr lang="en-US" sz="1600" dirty="0" smtClean="0">
                <a:solidFill>
                  <a:srgbClr val="FF0000"/>
                </a:solidFill>
              </a:rPr>
              <a:t>called dense bodies </a:t>
            </a:r>
            <a:r>
              <a:rPr lang="en-US" sz="1600" dirty="0" smtClean="0"/>
              <a:t>contain a variety of attachment plaque proteins, including </a:t>
            </a:r>
            <a:r>
              <a:rPr lang="en-US" sz="1600" dirty="0" err="1" smtClean="0">
                <a:solidFill>
                  <a:srgbClr val="FF0000"/>
                </a:solidFill>
              </a:rPr>
              <a:t>alfa-actinin</a:t>
            </a:r>
            <a:r>
              <a:rPr lang="en-US" sz="1600" dirty="0" smtClean="0"/>
              <a:t> , which anchors both thin filaments and intermediate filaments to the sarcolemma. They play an important role in transmitting contractile force</a:t>
            </a:r>
            <a:r>
              <a:rPr lang="sr-Latn-RS" sz="1600" dirty="0" smtClean="0"/>
              <a:t> </a:t>
            </a:r>
            <a:r>
              <a:rPr lang="en-US" sz="1600" dirty="0" smtClean="0"/>
              <a:t>s generated inside the cell to the cell surface, altering the cells shape.</a:t>
            </a:r>
            <a:endParaRPr lang="sr-Latn-RS" sz="1600" dirty="0" smtClean="0"/>
          </a:p>
          <a:p>
            <a:pPr marL="285750" indent="-285750">
              <a:lnSpc>
                <a:spcPct val="150000"/>
              </a:lnSpc>
              <a:buFont typeface="Wingdings" panose="05000000000000000000" pitchFamily="2" charset="2"/>
              <a:buChar char="v"/>
            </a:pPr>
            <a:r>
              <a:rPr lang="en-US" sz="1600" dirty="0" smtClean="0"/>
              <a:t>There are no T tubules, the </a:t>
            </a:r>
            <a:r>
              <a:rPr lang="en-US" sz="1600" dirty="0" err="1" smtClean="0"/>
              <a:t>plasmalemma</a:t>
            </a:r>
            <a:r>
              <a:rPr lang="en-US" sz="1600" dirty="0" smtClean="0"/>
              <a:t> has invaginations - </a:t>
            </a:r>
            <a:r>
              <a:rPr lang="en-US" sz="1600" dirty="0" err="1" smtClean="0">
                <a:solidFill>
                  <a:srgbClr val="FF0000"/>
                </a:solidFill>
              </a:rPr>
              <a:t>caveolae</a:t>
            </a:r>
            <a:r>
              <a:rPr lang="en-US" sz="1600" dirty="0" smtClean="0"/>
              <a:t>.</a:t>
            </a:r>
            <a:endParaRPr lang="en-US" sz="1600" dirty="0"/>
          </a:p>
        </p:txBody>
      </p:sp>
      <p:pic>
        <p:nvPicPr>
          <p:cNvPr id="5" name="Picture 4"/>
          <p:cNvPicPr>
            <a:picLocks noChangeAspect="1"/>
          </p:cNvPicPr>
          <p:nvPr/>
        </p:nvPicPr>
        <p:blipFill>
          <a:blip r:embed="rId2"/>
          <a:stretch>
            <a:fillRect/>
          </a:stretch>
        </p:blipFill>
        <p:spPr>
          <a:xfrm>
            <a:off x="5105400" y="547576"/>
            <a:ext cx="3835480" cy="5567633"/>
          </a:xfrm>
          <a:prstGeom prst="rect">
            <a:avLst/>
          </a:prstGeom>
        </p:spPr>
      </p:pic>
    </p:spTree>
    <p:extLst>
      <p:ext uri="{BB962C8B-B14F-4D97-AF65-F5344CB8AC3E}">
        <p14:creationId xmlns:p14="http://schemas.microsoft.com/office/powerpoint/2010/main" val="145219161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6"/>
          <p:cNvSpPr txBox="1"/>
          <p:nvPr/>
        </p:nvSpPr>
        <p:spPr>
          <a:xfrm>
            <a:off x="304800" y="1337068"/>
            <a:ext cx="8381050" cy="3854901"/>
          </a:xfrm>
          <a:prstGeom prst="rect">
            <a:avLst/>
          </a:prstGeom>
        </p:spPr>
        <p:txBody>
          <a:bodyPr vert="horz" wrap="square" lIns="0" tIns="12700" rIns="0" bIns="0" rtlCol="0">
            <a:spAutoFit/>
          </a:bodyPr>
          <a:lstStyle/>
          <a:p>
            <a:pPr marL="298450" marR="43180">
              <a:lnSpc>
                <a:spcPct val="150000"/>
              </a:lnSpc>
              <a:spcBef>
                <a:spcPts val="420"/>
              </a:spcBef>
              <a:tabLst>
                <a:tab pos="2808605" algn="l"/>
              </a:tabLst>
            </a:pPr>
            <a:r>
              <a:rPr lang="sr-Latn-RS" spc="-10" dirty="0">
                <a:latin typeface="Arial"/>
                <a:cs typeface="Arial"/>
              </a:rPr>
              <a:t>C</a:t>
            </a:r>
            <a:r>
              <a:rPr lang="en-US" sz="1800" spc="-10" dirty="0" err="1" smtClean="0">
                <a:latin typeface="Arial"/>
                <a:cs typeface="Arial"/>
              </a:rPr>
              <a:t>ontraction</a:t>
            </a:r>
            <a:r>
              <a:rPr lang="en-US" sz="1800" spc="-10" dirty="0" smtClean="0">
                <a:latin typeface="Arial"/>
                <a:cs typeface="Arial"/>
              </a:rPr>
              <a:t> mechanism is different in smooth myocytes compared to skeletal and cardiac myocytes. Contraction is initiated by </a:t>
            </a:r>
            <a:r>
              <a:rPr lang="sr-Latn-RS" sz="1800" spc="-10" dirty="0" smtClean="0">
                <a:solidFill>
                  <a:srgbClr val="FF0000"/>
                </a:solidFill>
                <a:latin typeface="Arial"/>
                <a:cs typeface="Arial"/>
              </a:rPr>
              <a:t>C</a:t>
            </a:r>
            <a:r>
              <a:rPr lang="en-US" sz="1800" spc="-10" dirty="0" smtClean="0">
                <a:solidFill>
                  <a:srgbClr val="FF0000"/>
                </a:solidFill>
                <a:latin typeface="Arial"/>
                <a:cs typeface="Arial"/>
              </a:rPr>
              <a:t>a++ ions </a:t>
            </a:r>
            <a:r>
              <a:rPr lang="en-US" sz="1800" spc="-10" dirty="0" smtClean="0">
                <a:latin typeface="Arial"/>
                <a:cs typeface="Arial"/>
              </a:rPr>
              <a:t>that reach the cytosol from the extracellular environment, endocytosis vesicles and to a lesser extent from the sarcoplasmic reticulum.</a:t>
            </a:r>
          </a:p>
          <a:p>
            <a:pPr marL="298450" marR="43180">
              <a:lnSpc>
                <a:spcPct val="150000"/>
              </a:lnSpc>
              <a:spcBef>
                <a:spcPts val="420"/>
              </a:spcBef>
              <a:tabLst>
                <a:tab pos="2808605" algn="l"/>
              </a:tabLst>
            </a:pPr>
            <a:r>
              <a:rPr lang="en-US" sz="1800" spc="-10" dirty="0" smtClean="0">
                <a:latin typeface="Arial"/>
                <a:cs typeface="Arial"/>
              </a:rPr>
              <a:t>Calcium binds to the protein </a:t>
            </a:r>
            <a:r>
              <a:rPr lang="en-US" sz="1800" spc="-10" dirty="0" err="1" smtClean="0">
                <a:solidFill>
                  <a:srgbClr val="FF0000"/>
                </a:solidFill>
                <a:latin typeface="Arial"/>
                <a:cs typeface="Arial"/>
              </a:rPr>
              <a:t>calmodulin</a:t>
            </a:r>
            <a:r>
              <a:rPr lang="en-US" sz="1800" spc="-10" dirty="0" smtClean="0">
                <a:latin typeface="Arial"/>
                <a:cs typeface="Arial"/>
              </a:rPr>
              <a:t>. The Ca2+-</a:t>
            </a:r>
            <a:r>
              <a:rPr lang="en-US" sz="1800" spc="-10" dirty="0" err="1" smtClean="0">
                <a:latin typeface="Arial"/>
                <a:cs typeface="Arial"/>
              </a:rPr>
              <a:t>calmodulin</a:t>
            </a:r>
            <a:r>
              <a:rPr lang="en-US" sz="1800" spc="-10" dirty="0" smtClean="0">
                <a:latin typeface="Arial"/>
                <a:cs typeface="Arial"/>
              </a:rPr>
              <a:t> complex leads to the phosphorylation of myosin heads and their binding</a:t>
            </a:r>
            <a:r>
              <a:rPr lang="sr-Latn-RS" sz="1800" spc="-10" dirty="0" smtClean="0">
                <a:latin typeface="Arial"/>
                <a:cs typeface="Arial"/>
              </a:rPr>
              <a:t> </a:t>
            </a:r>
            <a:r>
              <a:rPr lang="en-US" sz="1800" spc="-10" dirty="0" smtClean="0">
                <a:latin typeface="Arial"/>
                <a:cs typeface="Arial"/>
              </a:rPr>
              <a:t>for actin filaments, which is the initial phase in smooth muscle cell contraction.</a:t>
            </a:r>
            <a:r>
              <a:rPr lang="sr-Latn-RS" sz="1800" spc="-10" dirty="0" smtClean="0">
                <a:latin typeface="Arial"/>
                <a:cs typeface="Arial"/>
              </a:rPr>
              <a:t> </a:t>
            </a:r>
          </a:p>
          <a:p>
            <a:pPr marL="298450" marR="43180">
              <a:lnSpc>
                <a:spcPct val="150000"/>
              </a:lnSpc>
              <a:spcBef>
                <a:spcPts val="420"/>
              </a:spcBef>
              <a:tabLst>
                <a:tab pos="2808605" algn="l"/>
              </a:tabLst>
            </a:pPr>
            <a:r>
              <a:rPr lang="en-US" sz="1800" dirty="0" smtClean="0">
                <a:latin typeface="Arial"/>
                <a:cs typeface="Arial"/>
              </a:rPr>
              <a:t>Contraction of smooth muscle is usually regulated by</a:t>
            </a:r>
            <a:r>
              <a:rPr lang="sr-Latn-RS" sz="1800" dirty="0" smtClean="0">
                <a:latin typeface="Arial"/>
                <a:cs typeface="Arial"/>
              </a:rPr>
              <a:t> </a:t>
            </a:r>
            <a:r>
              <a:rPr lang="en-US" sz="1800" dirty="0" smtClean="0">
                <a:latin typeface="Arial"/>
                <a:cs typeface="Arial"/>
              </a:rPr>
              <a:t>postsynaptic neurons of the </a:t>
            </a:r>
            <a:r>
              <a:rPr lang="en-US" sz="1800" dirty="0" smtClean="0">
                <a:solidFill>
                  <a:srgbClr val="FF0000"/>
                </a:solidFill>
                <a:latin typeface="Arial"/>
                <a:cs typeface="Arial"/>
              </a:rPr>
              <a:t>autonomic nervous system</a:t>
            </a:r>
            <a:r>
              <a:rPr lang="sr-Latn-RS" sz="1800" dirty="0" smtClean="0">
                <a:latin typeface="Arial"/>
                <a:cs typeface="Arial"/>
              </a:rPr>
              <a:t>.</a:t>
            </a:r>
            <a:endParaRPr sz="1800" dirty="0">
              <a:latin typeface="Arial"/>
              <a:cs typeface="Arial"/>
            </a:endParaRPr>
          </a:p>
        </p:txBody>
      </p:sp>
    </p:spTree>
  </p:cSld>
  <p:clrMapOvr>
    <a:masterClrMapping/>
  </p:clrMapOvr>
  <p:transition spd="med">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52400" y="781715"/>
            <a:ext cx="4036518" cy="4580741"/>
          </a:xfrm>
          <a:prstGeom prst="rect">
            <a:avLst/>
          </a:prstGeom>
        </p:spPr>
        <p:txBody>
          <a:bodyPr vert="horz" wrap="square" lIns="0" tIns="121920" rIns="0" bIns="0" rtlCol="0">
            <a:spAutoFit/>
          </a:bodyPr>
          <a:lstStyle/>
          <a:p>
            <a:pPr marL="355600" indent="-342900">
              <a:lnSpc>
                <a:spcPct val="100000"/>
              </a:lnSpc>
              <a:spcBef>
                <a:spcPts val="960"/>
              </a:spcBef>
              <a:buChar char="•"/>
              <a:tabLst>
                <a:tab pos="355600" algn="l"/>
              </a:tabLst>
            </a:pPr>
            <a:r>
              <a:rPr lang="sr-Latn-RS" sz="1600" dirty="0" smtClean="0">
                <a:latin typeface="Arial"/>
                <a:cs typeface="Arial"/>
              </a:rPr>
              <a:t>Special c</a:t>
            </a:r>
            <a:r>
              <a:rPr lang="en-US" sz="1600" dirty="0" err="1" smtClean="0">
                <a:latin typeface="Arial"/>
                <a:cs typeface="Arial"/>
              </a:rPr>
              <a:t>ontractile</a:t>
            </a:r>
            <a:r>
              <a:rPr lang="en-US" sz="1600" dirty="0" smtClean="0">
                <a:latin typeface="Arial"/>
                <a:cs typeface="Arial"/>
              </a:rPr>
              <a:t> cells of ectodermal origin.</a:t>
            </a:r>
          </a:p>
          <a:p>
            <a:pPr marL="355600" indent="-342900">
              <a:lnSpc>
                <a:spcPct val="100000"/>
              </a:lnSpc>
              <a:spcBef>
                <a:spcPts val="960"/>
              </a:spcBef>
              <a:buChar char="•"/>
              <a:tabLst>
                <a:tab pos="355600" algn="l"/>
              </a:tabLst>
            </a:pPr>
            <a:r>
              <a:rPr lang="en-US" sz="1600" dirty="0" smtClean="0">
                <a:latin typeface="Arial"/>
                <a:cs typeface="Arial"/>
              </a:rPr>
              <a:t>They are located </a:t>
            </a:r>
            <a:r>
              <a:rPr lang="en-US" sz="1600" dirty="0" smtClean="0">
                <a:solidFill>
                  <a:srgbClr val="FF0000"/>
                </a:solidFill>
                <a:latin typeface="Arial"/>
                <a:cs typeface="Arial"/>
              </a:rPr>
              <a:t>around the secretory parts </a:t>
            </a:r>
            <a:r>
              <a:rPr lang="en-US" sz="1600" dirty="0" smtClean="0">
                <a:latin typeface="Arial"/>
                <a:cs typeface="Arial"/>
              </a:rPr>
              <a:t>of the salivary, lacrimal, sweat and mammary glands.</a:t>
            </a:r>
          </a:p>
          <a:p>
            <a:pPr marL="355600" indent="-342900">
              <a:lnSpc>
                <a:spcPct val="100000"/>
              </a:lnSpc>
              <a:spcBef>
                <a:spcPts val="960"/>
              </a:spcBef>
              <a:buChar char="•"/>
              <a:tabLst>
                <a:tab pos="355600" algn="l"/>
              </a:tabLst>
            </a:pPr>
            <a:r>
              <a:rPr lang="en-US" sz="1600" i="1" dirty="0" smtClean="0">
                <a:latin typeface="Arial"/>
                <a:cs typeface="Arial"/>
              </a:rPr>
              <a:t>In some characteristics, they are similar to epithelial, in others, to smooth muscle cells.</a:t>
            </a:r>
          </a:p>
          <a:p>
            <a:pPr marL="355600" lvl="8" indent="-342900">
              <a:spcBef>
                <a:spcPts val="960"/>
              </a:spcBef>
              <a:buChar char="•"/>
              <a:tabLst>
                <a:tab pos="355600" algn="l"/>
              </a:tabLst>
            </a:pPr>
            <a:r>
              <a:rPr lang="en-US" sz="1200" i="1" dirty="0" smtClean="0">
                <a:latin typeface="Arial"/>
                <a:cs typeface="Arial"/>
              </a:rPr>
              <a:t>As epithelial cells: keratin filaments; adherent junctions (desmosomes).</a:t>
            </a:r>
          </a:p>
          <a:p>
            <a:pPr marL="355600" indent="-342900">
              <a:lnSpc>
                <a:spcPct val="100000"/>
              </a:lnSpc>
              <a:spcBef>
                <a:spcPts val="960"/>
              </a:spcBef>
              <a:buChar char="•"/>
              <a:tabLst>
                <a:tab pos="355600" algn="l"/>
              </a:tabLst>
            </a:pPr>
            <a:r>
              <a:rPr lang="en-US" sz="1200" i="1" dirty="0" smtClean="0">
                <a:latin typeface="Arial"/>
                <a:cs typeface="Arial"/>
              </a:rPr>
              <a:t>Like smooth muscle cells: actin, myosin, </a:t>
            </a:r>
            <a:r>
              <a:rPr lang="en-US" sz="1200" i="1" dirty="0" err="1" smtClean="0">
                <a:latin typeface="Arial"/>
                <a:cs typeface="Arial"/>
              </a:rPr>
              <a:t>desmin</a:t>
            </a:r>
            <a:r>
              <a:rPr lang="en-US" sz="1200" i="1" dirty="0" smtClean="0">
                <a:latin typeface="Arial"/>
                <a:cs typeface="Arial"/>
              </a:rPr>
              <a:t> and dense bodies in the cytoplasm.</a:t>
            </a:r>
          </a:p>
          <a:p>
            <a:pPr marL="355600" indent="-342900">
              <a:lnSpc>
                <a:spcPct val="100000"/>
              </a:lnSpc>
              <a:spcBef>
                <a:spcPts val="960"/>
              </a:spcBef>
              <a:buChar char="•"/>
              <a:tabLst>
                <a:tab pos="355600" algn="l"/>
              </a:tabLst>
            </a:pPr>
            <a:r>
              <a:rPr lang="en-US" sz="1600" dirty="0" smtClean="0">
                <a:latin typeface="Arial"/>
                <a:cs typeface="Arial"/>
              </a:rPr>
              <a:t>Contraction takes place under the influence of the ANS, in the acini of the breast and under the influence of </a:t>
            </a:r>
            <a:r>
              <a:rPr lang="en-US" sz="1600" dirty="0" smtClean="0">
                <a:solidFill>
                  <a:srgbClr val="FF0000"/>
                </a:solidFill>
                <a:latin typeface="Arial"/>
                <a:cs typeface="Arial"/>
              </a:rPr>
              <a:t>oxytocin</a:t>
            </a:r>
            <a:r>
              <a:rPr lang="en-US" sz="1600" dirty="0" smtClean="0">
                <a:latin typeface="Arial"/>
                <a:cs typeface="Arial"/>
              </a:rPr>
              <a:t>.</a:t>
            </a:r>
            <a:endParaRPr sz="1600" dirty="0">
              <a:latin typeface="Arial"/>
              <a:cs typeface="Arial"/>
            </a:endParaRPr>
          </a:p>
        </p:txBody>
      </p:sp>
      <p:sp>
        <p:nvSpPr>
          <p:cNvPr id="4" name="Rectangle 3"/>
          <p:cNvSpPr/>
          <p:nvPr/>
        </p:nvSpPr>
        <p:spPr>
          <a:xfrm>
            <a:off x="2438400" y="152400"/>
            <a:ext cx="3929281" cy="646331"/>
          </a:xfrm>
          <a:prstGeom prst="rect">
            <a:avLst/>
          </a:prstGeom>
        </p:spPr>
        <p:txBody>
          <a:bodyPr wrap="none">
            <a:spAutoFit/>
          </a:bodyPr>
          <a:lstStyle/>
          <a:p>
            <a:r>
              <a:rPr lang="en-US" sz="3600" dirty="0" err="1" smtClean="0"/>
              <a:t>Myoepithelial</a:t>
            </a:r>
            <a:r>
              <a:rPr lang="en-US" sz="3600" dirty="0" smtClean="0"/>
              <a:t> cells</a:t>
            </a:r>
            <a:endParaRPr lang="en-US" sz="3600" dirty="0"/>
          </a:p>
        </p:txBody>
      </p:sp>
      <p:pic>
        <p:nvPicPr>
          <p:cNvPr id="6" name="Picture 5"/>
          <p:cNvPicPr>
            <a:picLocks noChangeAspect="1"/>
          </p:cNvPicPr>
          <p:nvPr/>
        </p:nvPicPr>
        <p:blipFill>
          <a:blip r:embed="rId2"/>
          <a:stretch>
            <a:fillRect/>
          </a:stretch>
        </p:blipFill>
        <p:spPr>
          <a:xfrm>
            <a:off x="4566645" y="857804"/>
            <a:ext cx="4572916" cy="5935434"/>
          </a:xfrm>
          <a:prstGeom prst="rect">
            <a:avLst/>
          </a:prstGeom>
        </p:spPr>
      </p:pic>
    </p:spTree>
  </p:cSld>
  <p:clrMapOvr>
    <a:masterClrMapping/>
  </p:clrMapOvr>
  <p:transition spd="med">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20559" y="196545"/>
            <a:ext cx="7502880" cy="920624"/>
          </a:xfrm>
          <a:prstGeom prst="rect">
            <a:avLst/>
          </a:prstGeom>
        </p:spPr>
        <p:txBody>
          <a:bodyPr vert="horz" wrap="square" lIns="0" tIns="363080" rIns="0" bIns="0" rtlCol="0">
            <a:spAutoFit/>
          </a:bodyPr>
          <a:lstStyle/>
          <a:p>
            <a:pPr marL="1874520">
              <a:lnSpc>
                <a:spcPct val="100000"/>
              </a:lnSpc>
              <a:spcBef>
                <a:spcPts val="100"/>
              </a:spcBef>
            </a:pPr>
            <a:r>
              <a:rPr lang="en-US" spc="-10" dirty="0" smtClean="0"/>
              <a:t>M</a:t>
            </a:r>
            <a:r>
              <a:rPr lang="sr-Latn-RS" spc="-10" smtClean="0"/>
              <a:t>yofibroblasts</a:t>
            </a:r>
            <a:endParaRPr spc="-10" dirty="0"/>
          </a:p>
        </p:txBody>
      </p:sp>
      <p:sp>
        <p:nvSpPr>
          <p:cNvPr id="3" name="object 3"/>
          <p:cNvSpPr txBox="1"/>
          <p:nvPr/>
        </p:nvSpPr>
        <p:spPr>
          <a:xfrm>
            <a:off x="256311" y="1769681"/>
            <a:ext cx="3733165" cy="3331938"/>
          </a:xfrm>
          <a:prstGeom prst="rect">
            <a:avLst/>
          </a:prstGeom>
        </p:spPr>
        <p:txBody>
          <a:bodyPr vert="horz" wrap="square" lIns="0" tIns="12700" rIns="0" bIns="0" rtlCol="0">
            <a:spAutoFit/>
          </a:bodyPr>
          <a:lstStyle/>
          <a:p>
            <a:pPr marL="355600" marR="338455" indent="-342900">
              <a:lnSpc>
                <a:spcPct val="120000"/>
              </a:lnSpc>
              <a:spcBef>
                <a:spcPts val="100"/>
              </a:spcBef>
              <a:buChar char="•"/>
              <a:tabLst>
                <a:tab pos="355600" algn="l"/>
              </a:tabLst>
            </a:pPr>
            <a:r>
              <a:rPr lang="en-US" sz="1800" spc="-10" dirty="0" smtClean="0">
                <a:solidFill>
                  <a:srgbClr val="7030A0"/>
                </a:solidFill>
                <a:latin typeface="Arial"/>
                <a:cs typeface="Arial"/>
              </a:rPr>
              <a:t>Synthetically active like fibroblasts</a:t>
            </a:r>
            <a:r>
              <a:rPr lang="en-US" sz="1800" spc="-10" dirty="0" smtClean="0">
                <a:solidFill>
                  <a:schemeClr val="tx1"/>
                </a:solidFill>
                <a:latin typeface="Arial"/>
                <a:cs typeface="Arial"/>
              </a:rPr>
              <a:t>, they have </a:t>
            </a:r>
            <a:r>
              <a:rPr lang="en-US" sz="1800" spc="-10" dirty="0" smtClean="0">
                <a:solidFill>
                  <a:srgbClr val="7030A0"/>
                </a:solidFill>
                <a:latin typeface="Arial"/>
                <a:cs typeface="Arial"/>
              </a:rPr>
              <a:t>contractile properties like smooth muscle cells</a:t>
            </a:r>
            <a:r>
              <a:rPr lang="en-US" sz="1800" spc="-10" dirty="0" smtClean="0">
                <a:solidFill>
                  <a:schemeClr val="tx1"/>
                </a:solidFill>
                <a:latin typeface="Arial"/>
                <a:cs typeface="Arial"/>
              </a:rPr>
              <a:t>.</a:t>
            </a:r>
          </a:p>
          <a:p>
            <a:pPr marL="355600" marR="338455" indent="-342900">
              <a:lnSpc>
                <a:spcPct val="120000"/>
              </a:lnSpc>
              <a:spcBef>
                <a:spcPts val="100"/>
              </a:spcBef>
              <a:buChar char="•"/>
              <a:tabLst>
                <a:tab pos="355600" algn="l"/>
              </a:tabLst>
            </a:pPr>
            <a:r>
              <a:rPr lang="en-US" sz="1800" spc="-10" dirty="0" smtClean="0">
                <a:solidFill>
                  <a:schemeClr val="tx1"/>
                </a:solidFill>
                <a:latin typeface="Arial"/>
                <a:cs typeface="Arial"/>
              </a:rPr>
              <a:t>They differ from fibroblasts by the presence of actin, </a:t>
            </a:r>
            <a:r>
              <a:rPr lang="en-US" sz="1800" spc="-10" dirty="0" err="1" smtClean="0">
                <a:solidFill>
                  <a:schemeClr val="tx1"/>
                </a:solidFill>
                <a:latin typeface="Arial"/>
                <a:cs typeface="Arial"/>
              </a:rPr>
              <a:t>desmin</a:t>
            </a:r>
            <a:r>
              <a:rPr lang="en-US" sz="1800" spc="-10" dirty="0" smtClean="0">
                <a:solidFill>
                  <a:schemeClr val="tx1"/>
                </a:solidFill>
                <a:latin typeface="Arial"/>
                <a:cs typeface="Arial"/>
              </a:rPr>
              <a:t> and dense bodies.</a:t>
            </a:r>
          </a:p>
          <a:p>
            <a:pPr marL="355600" marR="338455" indent="-342900">
              <a:lnSpc>
                <a:spcPct val="120000"/>
              </a:lnSpc>
              <a:spcBef>
                <a:spcPts val="100"/>
              </a:spcBef>
              <a:buChar char="•"/>
              <a:tabLst>
                <a:tab pos="355600" algn="l"/>
              </a:tabLst>
            </a:pPr>
            <a:r>
              <a:rPr lang="en-US" sz="1800" spc="-10" dirty="0" smtClean="0">
                <a:solidFill>
                  <a:schemeClr val="tx1"/>
                </a:solidFill>
                <a:latin typeface="Arial"/>
                <a:cs typeface="Arial"/>
              </a:rPr>
              <a:t>Under certain conditions, fibroblasts can differentiate into </a:t>
            </a:r>
            <a:r>
              <a:rPr lang="en-US" sz="1800" spc="-10" dirty="0" err="1" smtClean="0">
                <a:solidFill>
                  <a:srgbClr val="7030A0"/>
                </a:solidFill>
                <a:latin typeface="Arial"/>
                <a:cs typeface="Arial"/>
              </a:rPr>
              <a:t>myofibroblasts</a:t>
            </a:r>
            <a:r>
              <a:rPr lang="en-US" sz="1800" spc="-10" dirty="0" smtClean="0">
                <a:solidFill>
                  <a:schemeClr val="tx1"/>
                </a:solidFill>
                <a:latin typeface="Arial"/>
                <a:cs typeface="Arial"/>
              </a:rPr>
              <a:t>.</a:t>
            </a:r>
            <a:endParaRPr sz="1800" dirty="0">
              <a:solidFill>
                <a:schemeClr val="tx1"/>
              </a:solidFill>
              <a:latin typeface="Arial"/>
              <a:cs typeface="Arial"/>
            </a:endParaRPr>
          </a:p>
        </p:txBody>
      </p:sp>
      <p:pic>
        <p:nvPicPr>
          <p:cNvPr id="4" name="object 4"/>
          <p:cNvPicPr/>
          <p:nvPr/>
        </p:nvPicPr>
        <p:blipFill>
          <a:blip r:embed="rId2" cstate="print"/>
          <a:stretch>
            <a:fillRect/>
          </a:stretch>
        </p:blipFill>
        <p:spPr>
          <a:xfrm>
            <a:off x="4193362" y="1755279"/>
            <a:ext cx="4724315" cy="4082957"/>
          </a:xfrm>
          <a:prstGeom prst="rect">
            <a:avLst/>
          </a:prstGeom>
        </p:spPr>
      </p:pic>
    </p:spTree>
  </p:cSld>
  <p:clrMapOvr>
    <a:masterClrMapping/>
  </p:clrMapOvr>
  <p:transition spd="med">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20559" y="196545"/>
            <a:ext cx="7502880" cy="797207"/>
          </a:xfrm>
          <a:prstGeom prst="rect">
            <a:avLst/>
          </a:prstGeom>
        </p:spPr>
        <p:txBody>
          <a:bodyPr vert="horz" wrap="square" lIns="0" tIns="240857" rIns="0" bIns="0" rtlCol="0">
            <a:spAutoFit/>
          </a:bodyPr>
          <a:lstStyle/>
          <a:p>
            <a:pPr marL="2712720">
              <a:lnSpc>
                <a:spcPct val="100000"/>
              </a:lnSpc>
              <a:spcBef>
                <a:spcPts val="100"/>
              </a:spcBef>
            </a:pPr>
            <a:r>
              <a:rPr lang="en-US" spc="-10" dirty="0" err="1" smtClean="0"/>
              <a:t>Perycytes</a:t>
            </a:r>
            <a:endParaRPr spc="-10" dirty="0"/>
          </a:p>
        </p:txBody>
      </p:sp>
      <p:sp>
        <p:nvSpPr>
          <p:cNvPr id="3" name="object 3"/>
          <p:cNvSpPr txBox="1"/>
          <p:nvPr/>
        </p:nvSpPr>
        <p:spPr>
          <a:xfrm>
            <a:off x="231140" y="1291859"/>
            <a:ext cx="4493260" cy="5062924"/>
          </a:xfrm>
          <a:prstGeom prst="rect">
            <a:avLst/>
          </a:prstGeom>
        </p:spPr>
        <p:txBody>
          <a:bodyPr vert="horz" wrap="square" lIns="0" tIns="12700" rIns="0" bIns="0" rtlCol="0">
            <a:spAutoFit/>
          </a:bodyPr>
          <a:lstStyle/>
          <a:p>
            <a:pPr marL="354965" marR="945515" indent="-342900">
              <a:lnSpc>
                <a:spcPct val="120000"/>
              </a:lnSpc>
              <a:spcBef>
                <a:spcPts val="100"/>
              </a:spcBef>
              <a:buChar char="•"/>
              <a:tabLst>
                <a:tab pos="354965" algn="l"/>
              </a:tabLst>
            </a:pPr>
            <a:r>
              <a:rPr lang="en-US" sz="1800" dirty="0" smtClean="0">
                <a:latin typeface="Arial"/>
                <a:cs typeface="Arial"/>
              </a:rPr>
              <a:t>Located in the wall of capillaries and post-capillary </a:t>
            </a:r>
            <a:r>
              <a:rPr lang="en-US" sz="1800" dirty="0" err="1" smtClean="0">
                <a:latin typeface="Arial"/>
                <a:cs typeface="Arial"/>
              </a:rPr>
              <a:t>venules</a:t>
            </a:r>
            <a:r>
              <a:rPr lang="en-US" sz="1800" dirty="0" smtClean="0">
                <a:latin typeface="Arial"/>
                <a:cs typeface="Arial"/>
              </a:rPr>
              <a:t>.</a:t>
            </a:r>
          </a:p>
          <a:p>
            <a:pPr marL="354965" marR="945515" indent="-342900">
              <a:lnSpc>
                <a:spcPct val="120000"/>
              </a:lnSpc>
              <a:spcBef>
                <a:spcPts val="100"/>
              </a:spcBef>
              <a:buChar char="•"/>
              <a:tabLst>
                <a:tab pos="354965" algn="l"/>
              </a:tabLst>
            </a:pPr>
            <a:r>
              <a:rPr lang="en-US" sz="1800" dirty="0" smtClean="0">
                <a:latin typeface="Arial"/>
                <a:cs typeface="Arial"/>
              </a:rPr>
              <a:t>They are connected with endothelial cells by nexuses.</a:t>
            </a:r>
          </a:p>
          <a:p>
            <a:pPr marL="354965" marR="945515" indent="-342900">
              <a:lnSpc>
                <a:spcPct val="120000"/>
              </a:lnSpc>
              <a:spcBef>
                <a:spcPts val="100"/>
              </a:spcBef>
              <a:buChar char="•"/>
              <a:tabLst>
                <a:tab pos="354965" algn="l"/>
              </a:tabLst>
            </a:pPr>
            <a:r>
              <a:rPr lang="en-US" sz="1800" dirty="0" smtClean="0">
                <a:latin typeface="Arial"/>
                <a:cs typeface="Arial"/>
              </a:rPr>
              <a:t>They have a heterochromatic nucleus, actin, myosin and tropomyosin in the cytoplasm.</a:t>
            </a:r>
          </a:p>
          <a:p>
            <a:pPr marL="354965" marR="945515" indent="-342900">
              <a:lnSpc>
                <a:spcPct val="120000"/>
              </a:lnSpc>
              <a:spcBef>
                <a:spcPts val="100"/>
              </a:spcBef>
              <a:buChar char="•"/>
              <a:tabLst>
                <a:tab pos="354965" algn="l"/>
              </a:tabLst>
            </a:pPr>
            <a:r>
              <a:rPr lang="en-US" sz="1800" dirty="0" smtClean="0">
                <a:latin typeface="Arial"/>
                <a:cs typeface="Arial"/>
              </a:rPr>
              <a:t>They have the ability of phagocytosis.</a:t>
            </a:r>
          </a:p>
          <a:p>
            <a:pPr marL="354965" marR="945515" indent="-342900">
              <a:lnSpc>
                <a:spcPct val="120000"/>
              </a:lnSpc>
              <a:spcBef>
                <a:spcPts val="100"/>
              </a:spcBef>
              <a:buChar char="•"/>
              <a:tabLst>
                <a:tab pos="354965" algn="l"/>
              </a:tabLst>
            </a:pPr>
            <a:r>
              <a:rPr lang="en-US" sz="1800" dirty="0" smtClean="0">
                <a:latin typeface="Arial"/>
                <a:cs typeface="Arial"/>
              </a:rPr>
              <a:t>They arise from mesenchyme.</a:t>
            </a:r>
          </a:p>
          <a:p>
            <a:pPr marL="354965" marR="945515" indent="-342900">
              <a:lnSpc>
                <a:spcPct val="120000"/>
              </a:lnSpc>
              <a:spcBef>
                <a:spcPts val="100"/>
              </a:spcBef>
              <a:buChar char="•"/>
              <a:tabLst>
                <a:tab pos="354965" algn="l"/>
              </a:tabLst>
            </a:pPr>
            <a:r>
              <a:rPr lang="en-US" sz="1800" dirty="0" smtClean="0">
                <a:latin typeface="Arial"/>
                <a:cs typeface="Arial"/>
              </a:rPr>
              <a:t>They can differentiate into endothelial cells, smooth muscle cells, adipocytes or macrophages.</a:t>
            </a:r>
            <a:endParaRPr sz="1800" dirty="0">
              <a:latin typeface="Arial"/>
              <a:cs typeface="Arial"/>
            </a:endParaRPr>
          </a:p>
        </p:txBody>
      </p:sp>
      <p:pic>
        <p:nvPicPr>
          <p:cNvPr id="4" name="object 4"/>
          <p:cNvPicPr/>
          <p:nvPr/>
        </p:nvPicPr>
        <p:blipFill>
          <a:blip r:embed="rId2" cstate="print"/>
          <a:stretch>
            <a:fillRect/>
          </a:stretch>
        </p:blipFill>
        <p:spPr>
          <a:xfrm>
            <a:off x="5105400" y="1600200"/>
            <a:ext cx="3380346" cy="4345533"/>
          </a:xfrm>
          <a:prstGeom prst="rect">
            <a:avLst/>
          </a:prstGeom>
        </p:spPr>
      </p:pic>
    </p:spTree>
  </p:cSld>
  <p:clrMapOvr>
    <a:masterClrMapping/>
  </p:clrMapOvr>
  <p:transition spd="med">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2750883" y="4326763"/>
            <a:ext cx="3683635" cy="574040"/>
          </a:xfrm>
          <a:prstGeom prst="rect">
            <a:avLst/>
          </a:prstGeom>
        </p:spPr>
        <p:txBody>
          <a:bodyPr vert="horz" wrap="square" lIns="0" tIns="12700" rIns="0" bIns="0" rtlCol="0">
            <a:spAutoFit/>
          </a:bodyPr>
          <a:lstStyle/>
          <a:p>
            <a:pPr marL="12700">
              <a:lnSpc>
                <a:spcPct val="100000"/>
              </a:lnSpc>
              <a:spcBef>
                <a:spcPts val="100"/>
              </a:spcBef>
            </a:pPr>
            <a:r>
              <a:rPr lang="en-US" sz="3600" b="1" dirty="0" smtClean="0">
                <a:solidFill>
                  <a:srgbClr val="252525"/>
                </a:solidFill>
                <a:latin typeface="Arial"/>
                <a:cs typeface="Arial"/>
              </a:rPr>
              <a:t>NERVE TISSUE</a:t>
            </a:r>
            <a:endParaRPr sz="3600" dirty="0">
              <a:latin typeface="Arial"/>
              <a:cs typeface="Arial"/>
            </a:endParaRPr>
          </a:p>
        </p:txBody>
      </p:sp>
    </p:spTree>
  </p:cSld>
  <p:clrMapOvr>
    <a:masterClrMapping/>
  </p:clrMapOvr>
  <p:transition spd="med">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20559" y="196545"/>
            <a:ext cx="7502880" cy="920610"/>
          </a:xfrm>
          <a:prstGeom prst="rect">
            <a:avLst/>
          </a:prstGeom>
        </p:spPr>
        <p:txBody>
          <a:bodyPr vert="horz" wrap="square" lIns="0" tIns="363067" rIns="0" bIns="0" rtlCol="0">
            <a:spAutoFit/>
          </a:bodyPr>
          <a:lstStyle/>
          <a:p>
            <a:pPr marL="1734185">
              <a:lnSpc>
                <a:spcPct val="100000"/>
              </a:lnSpc>
              <a:spcBef>
                <a:spcPts val="100"/>
              </a:spcBef>
            </a:pPr>
            <a:r>
              <a:rPr lang="en-US" dirty="0" smtClean="0"/>
              <a:t>Basic features</a:t>
            </a:r>
            <a:endParaRPr spc="-10" dirty="0"/>
          </a:p>
        </p:txBody>
      </p:sp>
      <p:sp>
        <p:nvSpPr>
          <p:cNvPr id="3" name="object 3"/>
          <p:cNvSpPr txBox="1"/>
          <p:nvPr/>
        </p:nvSpPr>
        <p:spPr>
          <a:xfrm>
            <a:off x="480817" y="1406562"/>
            <a:ext cx="7632065" cy="4711546"/>
          </a:xfrm>
          <a:prstGeom prst="rect">
            <a:avLst/>
          </a:prstGeom>
        </p:spPr>
        <p:txBody>
          <a:bodyPr vert="horz" wrap="square" lIns="0" tIns="12700" rIns="0" bIns="0" rtlCol="0">
            <a:spAutoFit/>
          </a:bodyPr>
          <a:lstStyle/>
          <a:p>
            <a:pPr marL="62230">
              <a:lnSpc>
                <a:spcPct val="150000"/>
              </a:lnSpc>
              <a:spcBef>
                <a:spcPts val="100"/>
              </a:spcBef>
            </a:pPr>
            <a:r>
              <a:rPr lang="en-US" sz="1800" dirty="0" smtClean="0">
                <a:solidFill>
                  <a:schemeClr val="tx1"/>
                </a:solidFill>
                <a:latin typeface="Arial"/>
                <a:cs typeface="Arial"/>
              </a:rPr>
              <a:t>Nervous tissue is a cellular tissue made up of two basic types of highly</a:t>
            </a:r>
          </a:p>
          <a:p>
            <a:pPr marL="62230">
              <a:lnSpc>
                <a:spcPct val="150000"/>
              </a:lnSpc>
              <a:spcBef>
                <a:spcPts val="100"/>
              </a:spcBef>
            </a:pPr>
            <a:r>
              <a:rPr lang="en-US" sz="1800" dirty="0" smtClean="0">
                <a:solidFill>
                  <a:schemeClr val="tx1"/>
                </a:solidFill>
                <a:latin typeface="Arial"/>
                <a:cs typeface="Arial"/>
              </a:rPr>
              <a:t>differentiated cells:</a:t>
            </a:r>
          </a:p>
          <a:p>
            <a:pPr marL="347980" indent="-285750">
              <a:lnSpc>
                <a:spcPct val="150000"/>
              </a:lnSpc>
              <a:spcBef>
                <a:spcPts val="100"/>
              </a:spcBef>
              <a:buFont typeface="Wingdings" panose="05000000000000000000" pitchFamily="2" charset="2"/>
              <a:buChar char="v"/>
            </a:pPr>
            <a:r>
              <a:rPr lang="en-US" sz="1800" dirty="0" smtClean="0">
                <a:solidFill>
                  <a:srgbClr val="7030A0"/>
                </a:solidFill>
                <a:latin typeface="Arial"/>
                <a:cs typeface="Arial"/>
              </a:rPr>
              <a:t>neurons</a:t>
            </a:r>
            <a:r>
              <a:rPr lang="en-US" sz="1800" dirty="0" smtClean="0">
                <a:solidFill>
                  <a:schemeClr val="tx1"/>
                </a:solidFill>
                <a:latin typeface="Arial"/>
                <a:cs typeface="Arial"/>
              </a:rPr>
              <a:t> (main cell type)</a:t>
            </a:r>
          </a:p>
          <a:p>
            <a:pPr marL="347980" indent="-285750">
              <a:lnSpc>
                <a:spcPct val="150000"/>
              </a:lnSpc>
              <a:spcBef>
                <a:spcPts val="100"/>
              </a:spcBef>
              <a:buFont typeface="Wingdings" panose="05000000000000000000" pitchFamily="2" charset="2"/>
              <a:buChar char="v"/>
            </a:pPr>
            <a:r>
              <a:rPr lang="en-US" sz="1800" dirty="0" smtClean="0">
                <a:solidFill>
                  <a:srgbClr val="7030A0"/>
                </a:solidFill>
                <a:latin typeface="Arial"/>
                <a:cs typeface="Arial"/>
              </a:rPr>
              <a:t>neuroglia</a:t>
            </a:r>
            <a:r>
              <a:rPr lang="en-US" sz="1800" dirty="0" smtClean="0">
                <a:solidFill>
                  <a:schemeClr val="tx1"/>
                </a:solidFill>
                <a:latin typeface="Arial"/>
                <a:cs typeface="Arial"/>
              </a:rPr>
              <a:t> (supporting cells)</a:t>
            </a:r>
          </a:p>
          <a:p>
            <a:pPr marL="347980" indent="-285750">
              <a:lnSpc>
                <a:spcPct val="150000"/>
              </a:lnSpc>
              <a:spcBef>
                <a:spcPts val="100"/>
              </a:spcBef>
              <a:buFont typeface="Wingdings" panose="05000000000000000000" pitchFamily="2" charset="2"/>
              <a:buChar char="v"/>
            </a:pPr>
            <a:endParaRPr lang="en-US" sz="1800" dirty="0" smtClean="0">
              <a:solidFill>
                <a:schemeClr val="tx1"/>
              </a:solidFill>
              <a:latin typeface="Arial"/>
              <a:cs typeface="Arial"/>
            </a:endParaRPr>
          </a:p>
          <a:p>
            <a:pPr marL="62230">
              <a:lnSpc>
                <a:spcPct val="150000"/>
              </a:lnSpc>
              <a:spcBef>
                <a:spcPts val="100"/>
              </a:spcBef>
            </a:pPr>
            <a:r>
              <a:rPr lang="en-US" sz="1800" dirty="0" smtClean="0">
                <a:solidFill>
                  <a:schemeClr val="tx1"/>
                </a:solidFill>
                <a:latin typeface="Arial"/>
                <a:cs typeface="Arial"/>
              </a:rPr>
              <a:t>A </a:t>
            </a:r>
            <a:r>
              <a:rPr lang="en-US" sz="1800" dirty="0" smtClean="0">
                <a:solidFill>
                  <a:srgbClr val="FF0000"/>
                </a:solidFill>
                <a:latin typeface="Arial"/>
                <a:cs typeface="Arial"/>
              </a:rPr>
              <a:t>neuron</a:t>
            </a:r>
            <a:r>
              <a:rPr lang="en-US" sz="1800" dirty="0" smtClean="0">
                <a:solidFill>
                  <a:schemeClr val="tx1"/>
                </a:solidFill>
                <a:latin typeface="Arial"/>
                <a:cs typeface="Arial"/>
              </a:rPr>
              <a:t>  has a </a:t>
            </a:r>
          </a:p>
          <a:p>
            <a:pPr marL="347980" indent="-285750">
              <a:lnSpc>
                <a:spcPct val="150000"/>
              </a:lnSpc>
              <a:spcBef>
                <a:spcPts val="100"/>
              </a:spcBef>
              <a:buFont typeface="Wingdings" panose="05000000000000000000" pitchFamily="2" charset="2"/>
              <a:buChar char="v"/>
            </a:pPr>
            <a:r>
              <a:rPr lang="en-US" sz="1800" dirty="0" smtClean="0">
                <a:solidFill>
                  <a:schemeClr val="tx1"/>
                </a:solidFill>
                <a:latin typeface="Arial"/>
                <a:cs typeface="Arial"/>
              </a:rPr>
              <a:t>body (</a:t>
            </a:r>
            <a:r>
              <a:rPr lang="en-US" sz="1800" dirty="0" smtClean="0">
                <a:solidFill>
                  <a:srgbClr val="7030A0"/>
                </a:solidFill>
                <a:latin typeface="Arial"/>
                <a:cs typeface="Arial"/>
              </a:rPr>
              <a:t>soma, </a:t>
            </a:r>
            <a:r>
              <a:rPr lang="en-US" sz="1800" dirty="0" err="1" smtClean="0">
                <a:solidFill>
                  <a:srgbClr val="7030A0"/>
                </a:solidFill>
                <a:latin typeface="Arial"/>
                <a:cs typeface="Arial"/>
              </a:rPr>
              <a:t>perikaryon</a:t>
            </a:r>
            <a:r>
              <a:rPr lang="en-US" sz="1800" dirty="0" smtClean="0">
                <a:solidFill>
                  <a:schemeClr val="tx1"/>
                </a:solidFill>
                <a:latin typeface="Arial"/>
                <a:cs typeface="Arial"/>
              </a:rPr>
              <a:t>) and two types of extensions:</a:t>
            </a:r>
          </a:p>
          <a:p>
            <a:pPr marL="347980" indent="-285750">
              <a:lnSpc>
                <a:spcPct val="150000"/>
              </a:lnSpc>
              <a:spcBef>
                <a:spcPts val="100"/>
              </a:spcBef>
              <a:buFont typeface="Wingdings" panose="05000000000000000000" pitchFamily="2" charset="2"/>
              <a:buChar char="v"/>
            </a:pPr>
            <a:r>
              <a:rPr lang="en-US" sz="1800" dirty="0" smtClean="0">
                <a:solidFill>
                  <a:schemeClr val="tx1"/>
                </a:solidFill>
                <a:latin typeface="Arial"/>
                <a:cs typeface="Arial"/>
              </a:rPr>
              <a:t>dendrites (short extensions)</a:t>
            </a:r>
          </a:p>
          <a:p>
            <a:pPr marL="347980" indent="-285750">
              <a:lnSpc>
                <a:spcPct val="150000"/>
              </a:lnSpc>
              <a:spcBef>
                <a:spcPts val="100"/>
              </a:spcBef>
              <a:buFont typeface="Wingdings" panose="05000000000000000000" pitchFamily="2" charset="2"/>
              <a:buChar char="v"/>
            </a:pPr>
            <a:r>
              <a:rPr lang="en-US" sz="1800" dirty="0" smtClean="0">
                <a:solidFill>
                  <a:schemeClr val="tx1"/>
                </a:solidFill>
                <a:latin typeface="Arial"/>
                <a:cs typeface="Arial"/>
              </a:rPr>
              <a:t>axon (long extension)</a:t>
            </a:r>
          </a:p>
          <a:p>
            <a:pPr marL="62230">
              <a:lnSpc>
                <a:spcPct val="150000"/>
              </a:lnSpc>
              <a:spcBef>
                <a:spcPts val="100"/>
              </a:spcBef>
            </a:pPr>
            <a:endParaRPr lang="en-US" sz="1800" dirty="0" smtClean="0">
              <a:solidFill>
                <a:schemeClr val="tx1"/>
              </a:solidFill>
              <a:latin typeface="Arial"/>
              <a:cs typeface="Arial"/>
            </a:endParaRPr>
          </a:p>
          <a:p>
            <a:pPr marL="62230">
              <a:lnSpc>
                <a:spcPct val="150000"/>
              </a:lnSpc>
              <a:spcBef>
                <a:spcPts val="100"/>
              </a:spcBef>
            </a:pPr>
            <a:r>
              <a:rPr lang="en-US" sz="1800" dirty="0" smtClean="0">
                <a:solidFill>
                  <a:schemeClr val="tx1"/>
                </a:solidFill>
                <a:latin typeface="Arial"/>
                <a:cs typeface="Arial"/>
              </a:rPr>
              <a:t>Soma represents the trophic and integrative center.</a:t>
            </a:r>
            <a:endParaRPr sz="1800" dirty="0">
              <a:solidFill>
                <a:schemeClr val="tx1"/>
              </a:solidFill>
              <a:latin typeface="Arial"/>
              <a:cs typeface="Arial"/>
            </a:endParaRPr>
          </a:p>
        </p:txBody>
      </p:sp>
      <p:pic>
        <p:nvPicPr>
          <p:cNvPr id="4" name="object 4"/>
          <p:cNvPicPr/>
          <p:nvPr/>
        </p:nvPicPr>
        <p:blipFill>
          <a:blip r:embed="rId2" cstate="print"/>
          <a:stretch>
            <a:fillRect/>
          </a:stretch>
        </p:blipFill>
        <p:spPr>
          <a:xfrm>
            <a:off x="6248400" y="1981200"/>
            <a:ext cx="2895600" cy="4426315"/>
          </a:xfrm>
          <a:prstGeom prst="rect">
            <a:avLst/>
          </a:prstGeom>
        </p:spPr>
      </p:pic>
    </p:spTree>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20559" y="196545"/>
            <a:ext cx="7502880" cy="920610"/>
          </a:xfrm>
          <a:prstGeom prst="rect">
            <a:avLst/>
          </a:prstGeom>
        </p:spPr>
        <p:txBody>
          <a:bodyPr vert="horz" wrap="square" lIns="0" tIns="363067" rIns="0" bIns="0" rtlCol="0">
            <a:spAutoFit/>
          </a:bodyPr>
          <a:lstStyle/>
          <a:p>
            <a:pPr marL="2099945">
              <a:lnSpc>
                <a:spcPct val="100000"/>
              </a:lnSpc>
              <a:spcBef>
                <a:spcPts val="100"/>
              </a:spcBef>
            </a:pPr>
            <a:r>
              <a:rPr lang="en-US" dirty="0" smtClean="0"/>
              <a:t>Muscle tissue</a:t>
            </a:r>
            <a:endParaRPr spc="-20" dirty="0"/>
          </a:p>
        </p:txBody>
      </p:sp>
      <p:sp>
        <p:nvSpPr>
          <p:cNvPr id="3" name="object 3"/>
          <p:cNvSpPr txBox="1"/>
          <p:nvPr/>
        </p:nvSpPr>
        <p:spPr>
          <a:xfrm>
            <a:off x="841153" y="1340738"/>
            <a:ext cx="7713980" cy="3541482"/>
          </a:xfrm>
          <a:prstGeom prst="rect">
            <a:avLst/>
          </a:prstGeom>
        </p:spPr>
        <p:txBody>
          <a:bodyPr vert="horz" wrap="square" lIns="0" tIns="12700" rIns="0" bIns="0" rtlCol="0">
            <a:spAutoFit/>
          </a:bodyPr>
          <a:lstStyle/>
          <a:p>
            <a:pPr marL="12700" marR="5080" indent="143510">
              <a:lnSpc>
                <a:spcPct val="140000"/>
              </a:lnSpc>
              <a:spcBef>
                <a:spcPts val="100"/>
              </a:spcBef>
              <a:buChar char="•"/>
              <a:tabLst>
                <a:tab pos="156210" algn="l"/>
              </a:tabLst>
            </a:pPr>
            <a:r>
              <a:rPr lang="en-US" sz="1800" dirty="0" smtClean="0">
                <a:latin typeface="Arial"/>
                <a:cs typeface="Arial"/>
              </a:rPr>
              <a:t>Muscle tissue is made up of cells that can shorten (</a:t>
            </a:r>
            <a:r>
              <a:rPr lang="en-US" sz="1800" dirty="0" smtClean="0">
                <a:solidFill>
                  <a:srgbClr val="FF0000"/>
                </a:solidFill>
                <a:latin typeface="Arial"/>
                <a:cs typeface="Arial"/>
              </a:rPr>
              <a:t>contract</a:t>
            </a:r>
            <a:r>
              <a:rPr lang="en-US" sz="1800" dirty="0" smtClean="0">
                <a:latin typeface="Arial"/>
                <a:cs typeface="Arial"/>
              </a:rPr>
              <a:t>) to a significant extent.</a:t>
            </a:r>
          </a:p>
          <a:p>
            <a:pPr marL="12700" marR="5080" indent="143510">
              <a:lnSpc>
                <a:spcPct val="140000"/>
              </a:lnSpc>
              <a:spcBef>
                <a:spcPts val="100"/>
              </a:spcBef>
              <a:buChar char="•"/>
              <a:tabLst>
                <a:tab pos="156210" algn="l"/>
              </a:tabLst>
            </a:pPr>
            <a:r>
              <a:rPr lang="en-US" sz="1800" dirty="0" smtClean="0">
                <a:latin typeface="Arial"/>
                <a:cs typeface="Arial"/>
              </a:rPr>
              <a:t>By changing the length, the muscle cells allow the body to move and change the shape and size of the internal organs.</a:t>
            </a:r>
          </a:p>
          <a:p>
            <a:pPr marL="12700" marR="5080" indent="143510">
              <a:lnSpc>
                <a:spcPct val="140000"/>
              </a:lnSpc>
              <a:spcBef>
                <a:spcPts val="100"/>
              </a:spcBef>
              <a:buChar char="•"/>
              <a:tabLst>
                <a:tab pos="156210" algn="l"/>
              </a:tabLst>
            </a:pPr>
            <a:r>
              <a:rPr lang="en-US" sz="1800" dirty="0" smtClean="0">
                <a:latin typeface="Arial"/>
                <a:cs typeface="Arial"/>
              </a:rPr>
              <a:t>Muscle cells are called </a:t>
            </a:r>
            <a:r>
              <a:rPr lang="en-US" sz="1800" dirty="0" smtClean="0">
                <a:solidFill>
                  <a:srgbClr val="FF0000"/>
                </a:solidFill>
                <a:latin typeface="Arial"/>
                <a:cs typeface="Arial"/>
              </a:rPr>
              <a:t>myocytes</a:t>
            </a:r>
            <a:r>
              <a:rPr lang="en-US" sz="1800" dirty="0" smtClean="0">
                <a:latin typeface="Arial"/>
                <a:cs typeface="Arial"/>
              </a:rPr>
              <a:t>, their cytoplasm is called </a:t>
            </a:r>
            <a:r>
              <a:rPr lang="en-US" sz="1800" dirty="0" smtClean="0">
                <a:solidFill>
                  <a:srgbClr val="FF0000"/>
                </a:solidFill>
                <a:latin typeface="Arial"/>
                <a:cs typeface="Arial"/>
              </a:rPr>
              <a:t>sarcoplasm</a:t>
            </a:r>
            <a:r>
              <a:rPr lang="en-US" sz="1800" dirty="0" smtClean="0">
                <a:latin typeface="Arial"/>
                <a:cs typeface="Arial"/>
              </a:rPr>
              <a:t>, cell membrane - </a:t>
            </a:r>
            <a:r>
              <a:rPr lang="en-US" sz="1800" dirty="0" smtClean="0">
                <a:solidFill>
                  <a:srgbClr val="FF0000"/>
                </a:solidFill>
                <a:latin typeface="Arial"/>
                <a:cs typeface="Arial"/>
              </a:rPr>
              <a:t>sarcolemma</a:t>
            </a:r>
            <a:r>
              <a:rPr lang="en-US" sz="1800" dirty="0" smtClean="0">
                <a:latin typeface="Arial"/>
                <a:cs typeface="Arial"/>
              </a:rPr>
              <a:t>, and endoplasmic reticulum - </a:t>
            </a:r>
            <a:r>
              <a:rPr lang="en-US" sz="1800" dirty="0" smtClean="0">
                <a:solidFill>
                  <a:srgbClr val="FF0000"/>
                </a:solidFill>
                <a:latin typeface="Arial"/>
                <a:cs typeface="Arial"/>
              </a:rPr>
              <a:t>sarcoplasmic reticulum</a:t>
            </a:r>
            <a:r>
              <a:rPr lang="en-US" sz="1800" dirty="0" smtClean="0">
                <a:latin typeface="Arial"/>
                <a:cs typeface="Arial"/>
              </a:rPr>
              <a:t>.</a:t>
            </a:r>
          </a:p>
          <a:p>
            <a:pPr marL="12700" marR="5080" indent="143510">
              <a:lnSpc>
                <a:spcPct val="140000"/>
              </a:lnSpc>
              <a:spcBef>
                <a:spcPts val="100"/>
              </a:spcBef>
              <a:buChar char="•"/>
              <a:tabLst>
                <a:tab pos="156210" algn="l"/>
              </a:tabLst>
            </a:pPr>
            <a:r>
              <a:rPr lang="en-US" sz="1800" dirty="0" smtClean="0">
                <a:latin typeface="Arial"/>
                <a:cs typeface="Arial"/>
              </a:rPr>
              <a:t>Muscle </a:t>
            </a:r>
            <a:r>
              <a:rPr lang="en-US" sz="1800" dirty="0" smtClean="0">
                <a:solidFill>
                  <a:srgbClr val="FF0000"/>
                </a:solidFill>
                <a:latin typeface="Arial"/>
                <a:cs typeface="Arial"/>
              </a:rPr>
              <a:t>bundles</a:t>
            </a:r>
            <a:r>
              <a:rPr lang="en-US" sz="1800" dirty="0" smtClean="0">
                <a:latin typeface="Arial"/>
                <a:cs typeface="Arial"/>
              </a:rPr>
              <a:t> are formed by joining myocytes, and a larger number of bundles build a </a:t>
            </a:r>
            <a:r>
              <a:rPr lang="en-US" sz="1800" dirty="0" smtClean="0">
                <a:solidFill>
                  <a:srgbClr val="FF0000"/>
                </a:solidFill>
                <a:latin typeface="Arial"/>
                <a:cs typeface="Arial"/>
              </a:rPr>
              <a:t>muscle</a:t>
            </a:r>
            <a:r>
              <a:rPr lang="en-US" sz="1800" dirty="0" smtClean="0">
                <a:latin typeface="Arial"/>
                <a:cs typeface="Arial"/>
              </a:rPr>
              <a:t>.</a:t>
            </a:r>
            <a:endParaRPr sz="1700" dirty="0">
              <a:latin typeface="Arial"/>
              <a:cs typeface="Arial"/>
            </a:endParaRPr>
          </a:p>
        </p:txBody>
      </p:sp>
      <p:sp>
        <p:nvSpPr>
          <p:cNvPr id="5" name="object 5"/>
          <p:cNvSpPr txBox="1"/>
          <p:nvPr/>
        </p:nvSpPr>
        <p:spPr>
          <a:xfrm>
            <a:off x="841153" y="5029200"/>
            <a:ext cx="7388447" cy="1146468"/>
          </a:xfrm>
          <a:prstGeom prst="rect">
            <a:avLst/>
          </a:prstGeom>
        </p:spPr>
        <p:txBody>
          <a:bodyPr vert="horz" wrap="square" lIns="0" tIns="12700" rIns="0" bIns="0" rtlCol="0">
            <a:spAutoFit/>
          </a:bodyPr>
          <a:lstStyle/>
          <a:p>
            <a:pPr marL="12700">
              <a:lnSpc>
                <a:spcPct val="100000"/>
              </a:lnSpc>
              <a:spcBef>
                <a:spcPts val="100"/>
              </a:spcBef>
            </a:pPr>
            <a:r>
              <a:rPr lang="en-US" sz="1800" dirty="0" smtClean="0">
                <a:latin typeface="Arial"/>
                <a:cs typeface="Arial"/>
              </a:rPr>
              <a:t>In accordance with the histological characteristics of myocytes, muscle tissue is divided into </a:t>
            </a:r>
            <a:r>
              <a:rPr lang="en-US" sz="1800" dirty="0" smtClean="0">
                <a:solidFill>
                  <a:srgbClr val="FF0000"/>
                </a:solidFill>
                <a:latin typeface="Arial"/>
                <a:cs typeface="Arial"/>
              </a:rPr>
              <a:t>skeletal, cardiac and smooth</a:t>
            </a:r>
            <a:r>
              <a:rPr lang="en-US" sz="1800" dirty="0" smtClean="0">
                <a:latin typeface="Arial"/>
                <a:cs typeface="Arial"/>
              </a:rPr>
              <a:t>.</a:t>
            </a:r>
          </a:p>
          <a:p>
            <a:pPr marL="12700">
              <a:lnSpc>
                <a:spcPct val="100000"/>
              </a:lnSpc>
              <a:spcBef>
                <a:spcPts val="100"/>
              </a:spcBef>
            </a:pPr>
            <a:endParaRPr lang="en-US" sz="1800" dirty="0" smtClean="0">
              <a:latin typeface="Arial"/>
              <a:cs typeface="Arial"/>
            </a:endParaRPr>
          </a:p>
          <a:p>
            <a:pPr marL="12700">
              <a:lnSpc>
                <a:spcPct val="100000"/>
              </a:lnSpc>
              <a:spcBef>
                <a:spcPts val="100"/>
              </a:spcBef>
            </a:pPr>
            <a:endParaRPr sz="1800" dirty="0">
              <a:latin typeface="Arial"/>
              <a:cs typeface="Arial"/>
            </a:endParaRPr>
          </a:p>
        </p:txBody>
      </p:sp>
    </p:spTree>
  </p:cSld>
  <p:clrMapOvr>
    <a:masterClrMapping/>
  </p:clrMapOvr>
  <p:transition spd="med">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048000" y="203663"/>
            <a:ext cx="2299591" cy="574040"/>
          </a:xfrm>
          <a:prstGeom prst="rect">
            <a:avLst/>
          </a:prstGeom>
        </p:spPr>
        <p:txBody>
          <a:bodyPr vert="horz" wrap="square" lIns="0" tIns="12700" rIns="0" bIns="0" rtlCol="0">
            <a:spAutoFit/>
          </a:bodyPr>
          <a:lstStyle/>
          <a:p>
            <a:pPr marL="12700">
              <a:lnSpc>
                <a:spcPct val="100000"/>
              </a:lnSpc>
              <a:spcBef>
                <a:spcPts val="100"/>
              </a:spcBef>
            </a:pPr>
            <a:r>
              <a:rPr lang="en-US" dirty="0" err="1" smtClean="0"/>
              <a:t>Pericaryon</a:t>
            </a:r>
            <a:endParaRPr spc="-10" dirty="0"/>
          </a:p>
        </p:txBody>
      </p:sp>
      <p:pic>
        <p:nvPicPr>
          <p:cNvPr id="6" name="object 6"/>
          <p:cNvPicPr/>
          <p:nvPr/>
        </p:nvPicPr>
        <p:blipFill>
          <a:blip r:embed="rId2" cstate="print"/>
          <a:stretch>
            <a:fillRect/>
          </a:stretch>
        </p:blipFill>
        <p:spPr>
          <a:xfrm rot="5400000">
            <a:off x="4845497" y="1873696"/>
            <a:ext cx="4495797" cy="3491609"/>
          </a:xfrm>
          <a:prstGeom prst="rect">
            <a:avLst/>
          </a:prstGeom>
        </p:spPr>
      </p:pic>
      <p:sp>
        <p:nvSpPr>
          <p:cNvPr id="7" name="object 7"/>
          <p:cNvSpPr txBox="1"/>
          <p:nvPr/>
        </p:nvSpPr>
        <p:spPr>
          <a:xfrm>
            <a:off x="122881" y="1447800"/>
            <a:ext cx="9021119" cy="3999556"/>
          </a:xfrm>
          <a:prstGeom prst="rect">
            <a:avLst/>
          </a:prstGeom>
        </p:spPr>
        <p:txBody>
          <a:bodyPr vert="horz" wrap="square" lIns="0" tIns="12700" rIns="0" bIns="0" rtlCol="0">
            <a:spAutoFit/>
          </a:bodyPr>
          <a:lstStyle/>
          <a:p>
            <a:pPr marL="298450" marR="3822065" indent="-285750">
              <a:lnSpc>
                <a:spcPct val="130000"/>
              </a:lnSpc>
              <a:spcBef>
                <a:spcPts val="100"/>
              </a:spcBef>
              <a:buFont typeface="Wingdings" panose="05000000000000000000" pitchFamily="2" charset="2"/>
              <a:buChar char="v"/>
            </a:pPr>
            <a:r>
              <a:rPr lang="en-US" sz="1800" dirty="0" smtClean="0">
                <a:latin typeface="Arial"/>
                <a:cs typeface="Arial"/>
              </a:rPr>
              <a:t>The nucleus, organelles and inclusions are located in the body of the neuron. Neurons contain large, </a:t>
            </a:r>
            <a:r>
              <a:rPr lang="en-US" sz="1800" dirty="0" err="1" smtClean="0">
                <a:latin typeface="Arial"/>
                <a:cs typeface="Arial"/>
              </a:rPr>
              <a:t>euchromatic</a:t>
            </a:r>
            <a:r>
              <a:rPr lang="en-US" sz="1800" dirty="0" smtClean="0">
                <a:latin typeface="Arial"/>
                <a:cs typeface="Arial"/>
              </a:rPr>
              <a:t> nucleus with a prominent nucleolus.</a:t>
            </a:r>
          </a:p>
          <a:p>
            <a:pPr marL="298450" marR="3822065" indent="-285750">
              <a:lnSpc>
                <a:spcPct val="130000"/>
              </a:lnSpc>
              <a:spcBef>
                <a:spcPts val="100"/>
              </a:spcBef>
              <a:buFont typeface="Wingdings" panose="05000000000000000000" pitchFamily="2" charset="2"/>
              <a:buChar char="v"/>
            </a:pPr>
            <a:r>
              <a:rPr lang="en-US" sz="1800" dirty="0" smtClean="0">
                <a:latin typeface="Arial"/>
                <a:cs typeface="Arial"/>
              </a:rPr>
              <a:t>In the cytoplasm, there is abundance of </a:t>
            </a:r>
            <a:r>
              <a:rPr lang="en-US" sz="1800" dirty="0" err="1" smtClean="0">
                <a:latin typeface="Arial"/>
                <a:cs typeface="Arial"/>
              </a:rPr>
              <a:t>rER</a:t>
            </a:r>
            <a:r>
              <a:rPr lang="en-US" sz="1800" dirty="0" smtClean="0">
                <a:latin typeface="Arial"/>
                <a:cs typeface="Arial"/>
              </a:rPr>
              <a:t> and free  ribosomes - </a:t>
            </a:r>
            <a:r>
              <a:rPr lang="en-US" sz="1800" dirty="0" smtClean="0">
                <a:solidFill>
                  <a:srgbClr val="7030A0"/>
                </a:solidFill>
                <a:latin typeface="Arial"/>
                <a:cs typeface="Arial"/>
              </a:rPr>
              <a:t>Nissl's substance</a:t>
            </a:r>
            <a:r>
              <a:rPr lang="en-US" sz="1800" dirty="0" smtClean="0">
                <a:latin typeface="Arial"/>
                <a:cs typeface="Arial"/>
              </a:rPr>
              <a:t>, which is present in all parts of the </a:t>
            </a:r>
            <a:r>
              <a:rPr lang="en-US" sz="1800" dirty="0" err="1" smtClean="0">
                <a:latin typeface="Arial"/>
                <a:cs typeface="Arial"/>
              </a:rPr>
              <a:t>perikaryon</a:t>
            </a:r>
            <a:r>
              <a:rPr lang="en-US" sz="1800" dirty="0" smtClean="0">
                <a:latin typeface="Arial"/>
                <a:cs typeface="Arial"/>
              </a:rPr>
              <a:t> except in the area of </a:t>
            </a:r>
            <a:r>
              <a:rPr lang="en-US" sz="1800" dirty="0" smtClean="0">
                <a:solidFill>
                  <a:srgbClr val="7030A0"/>
                </a:solidFill>
                <a:latin typeface="Arial"/>
                <a:cs typeface="Arial"/>
              </a:rPr>
              <a:t>axon hillock </a:t>
            </a:r>
            <a:r>
              <a:rPr lang="en-US" sz="1800" dirty="0" smtClean="0">
                <a:latin typeface="Arial"/>
                <a:cs typeface="Arial"/>
              </a:rPr>
              <a:t>(the beginning of the axon). </a:t>
            </a:r>
          </a:p>
          <a:p>
            <a:pPr marL="298450" marR="3822065" indent="-285750">
              <a:lnSpc>
                <a:spcPct val="130000"/>
              </a:lnSpc>
              <a:spcBef>
                <a:spcPts val="100"/>
              </a:spcBef>
              <a:buFont typeface="Wingdings" panose="05000000000000000000" pitchFamily="2" charset="2"/>
              <a:buChar char="v"/>
            </a:pPr>
            <a:r>
              <a:rPr lang="en-US" sz="1800" dirty="0" smtClean="0">
                <a:latin typeface="Arial"/>
                <a:cs typeface="Arial"/>
              </a:rPr>
              <a:t>Cytoskeleton filaments such as microfilaments - </a:t>
            </a:r>
            <a:r>
              <a:rPr lang="en-US" dirty="0" err="1">
                <a:solidFill>
                  <a:srgbClr val="7030A0"/>
                </a:solidFill>
                <a:latin typeface="Arial"/>
                <a:cs typeface="Arial"/>
              </a:rPr>
              <a:t>n</a:t>
            </a:r>
            <a:r>
              <a:rPr lang="en-US" sz="1800" dirty="0" err="1" smtClean="0">
                <a:solidFill>
                  <a:srgbClr val="7030A0"/>
                </a:solidFill>
                <a:latin typeface="Arial"/>
                <a:cs typeface="Arial"/>
              </a:rPr>
              <a:t>eurofilaments</a:t>
            </a:r>
            <a:r>
              <a:rPr lang="en-US" sz="1800" dirty="0" smtClean="0">
                <a:latin typeface="Arial"/>
                <a:cs typeface="Arial"/>
              </a:rPr>
              <a:t> </a:t>
            </a:r>
            <a:r>
              <a:rPr lang="en-US" dirty="0" smtClean="0">
                <a:latin typeface="Arial"/>
                <a:cs typeface="Arial"/>
              </a:rPr>
              <a:t>and</a:t>
            </a:r>
            <a:r>
              <a:rPr lang="en-US" sz="1800" dirty="0" smtClean="0">
                <a:latin typeface="Arial"/>
                <a:cs typeface="Arial"/>
              </a:rPr>
              <a:t> </a:t>
            </a:r>
            <a:r>
              <a:rPr lang="en-US" dirty="0" smtClean="0">
                <a:latin typeface="Arial"/>
                <a:cs typeface="Arial"/>
              </a:rPr>
              <a:t>m</a:t>
            </a:r>
            <a:r>
              <a:rPr lang="en-US" sz="1800" dirty="0" smtClean="0">
                <a:latin typeface="Arial"/>
                <a:cs typeface="Arial"/>
              </a:rPr>
              <a:t>icrotubules are present</a:t>
            </a:r>
            <a:endParaRPr sz="1800" dirty="0">
              <a:latin typeface="Arial"/>
              <a:cs typeface="Arial"/>
            </a:endParaRPr>
          </a:p>
        </p:txBody>
      </p:sp>
    </p:spTree>
  </p:cSld>
  <p:clrMapOvr>
    <a:masterClrMapping/>
  </p:clrMapOvr>
  <p:transition spd="med">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036546" y="269963"/>
            <a:ext cx="4516654" cy="566822"/>
          </a:xfrm>
          <a:prstGeom prst="rect">
            <a:avLst/>
          </a:prstGeom>
        </p:spPr>
        <p:txBody>
          <a:bodyPr vert="horz" wrap="square" lIns="0" tIns="12700" rIns="0" bIns="0" rtlCol="0">
            <a:spAutoFit/>
          </a:bodyPr>
          <a:lstStyle/>
          <a:p>
            <a:pPr marL="12700">
              <a:lnSpc>
                <a:spcPct val="100000"/>
              </a:lnSpc>
              <a:spcBef>
                <a:spcPts val="100"/>
              </a:spcBef>
            </a:pPr>
            <a:r>
              <a:rPr lang="en-US" dirty="0" smtClean="0"/>
              <a:t>Dendrites and axon</a:t>
            </a:r>
            <a:endParaRPr spc="-10" dirty="0"/>
          </a:p>
        </p:txBody>
      </p:sp>
      <p:sp>
        <p:nvSpPr>
          <p:cNvPr id="3" name="object 3"/>
          <p:cNvSpPr txBox="1"/>
          <p:nvPr/>
        </p:nvSpPr>
        <p:spPr>
          <a:xfrm>
            <a:off x="383539" y="1270500"/>
            <a:ext cx="106045" cy="299720"/>
          </a:xfrm>
          <a:prstGeom prst="rect">
            <a:avLst/>
          </a:prstGeom>
        </p:spPr>
        <p:txBody>
          <a:bodyPr vert="horz" wrap="square" lIns="0" tIns="12700" rIns="0" bIns="0" rtlCol="0">
            <a:spAutoFit/>
          </a:bodyPr>
          <a:lstStyle/>
          <a:p>
            <a:pPr marL="12700">
              <a:lnSpc>
                <a:spcPct val="100000"/>
              </a:lnSpc>
              <a:spcBef>
                <a:spcPts val="100"/>
              </a:spcBef>
            </a:pPr>
            <a:r>
              <a:rPr sz="1800" spc="-50" dirty="0">
                <a:solidFill>
                  <a:srgbClr val="800080"/>
                </a:solidFill>
                <a:latin typeface="Arial"/>
                <a:cs typeface="Arial"/>
              </a:rPr>
              <a:t>•</a:t>
            </a:r>
            <a:endParaRPr sz="1800">
              <a:latin typeface="Arial"/>
              <a:cs typeface="Arial"/>
            </a:endParaRPr>
          </a:p>
        </p:txBody>
      </p:sp>
      <p:sp>
        <p:nvSpPr>
          <p:cNvPr id="4" name="object 4"/>
          <p:cNvSpPr txBox="1"/>
          <p:nvPr/>
        </p:nvSpPr>
        <p:spPr>
          <a:xfrm>
            <a:off x="409873" y="3733800"/>
            <a:ext cx="7998460" cy="2180084"/>
          </a:xfrm>
          <a:prstGeom prst="rect">
            <a:avLst/>
          </a:prstGeom>
        </p:spPr>
        <p:txBody>
          <a:bodyPr vert="horz" wrap="square" lIns="0" tIns="25400" rIns="0" bIns="0" rtlCol="0">
            <a:spAutoFit/>
          </a:bodyPr>
          <a:lstStyle/>
          <a:p>
            <a:pPr marL="12065" marR="5080" algn="l">
              <a:lnSpc>
                <a:spcPct val="124700"/>
              </a:lnSpc>
              <a:spcBef>
                <a:spcPts val="200"/>
              </a:spcBef>
              <a:tabLst>
                <a:tab pos="320040" algn="l"/>
                <a:tab pos="334010" algn="l"/>
              </a:tabLst>
            </a:pPr>
            <a:r>
              <a:rPr sz="1800" dirty="0">
                <a:latin typeface="Times New Roman"/>
                <a:cs typeface="Times New Roman"/>
              </a:rPr>
              <a:t>	</a:t>
            </a:r>
            <a:r>
              <a:rPr lang="en-US" dirty="0" smtClean="0">
                <a:solidFill>
                  <a:schemeClr val="tx1"/>
                </a:solidFill>
                <a:latin typeface="Arial"/>
                <a:cs typeface="Arial"/>
              </a:rPr>
              <a:t>The </a:t>
            </a:r>
            <a:r>
              <a:rPr lang="en-US" sz="1800" dirty="0" smtClean="0">
                <a:solidFill>
                  <a:srgbClr val="FF1318"/>
                </a:solidFill>
                <a:latin typeface="Arial"/>
                <a:cs typeface="Arial"/>
              </a:rPr>
              <a:t>axon </a:t>
            </a:r>
            <a:r>
              <a:rPr lang="en-US" sz="1800" dirty="0" smtClean="0">
                <a:solidFill>
                  <a:schemeClr val="tx1"/>
                </a:solidFill>
                <a:latin typeface="Arial"/>
                <a:cs typeface="Arial"/>
              </a:rPr>
              <a:t>is the longest extension of the neuron (up to 1m in length). The beginning of the axon in the </a:t>
            </a:r>
            <a:r>
              <a:rPr lang="en-US" sz="1800" dirty="0" err="1" smtClean="0">
                <a:solidFill>
                  <a:schemeClr val="tx1"/>
                </a:solidFill>
                <a:latin typeface="Arial"/>
                <a:cs typeface="Arial"/>
              </a:rPr>
              <a:t>perikaryon</a:t>
            </a:r>
            <a:r>
              <a:rPr lang="en-US" sz="1800" dirty="0" smtClean="0">
                <a:solidFill>
                  <a:schemeClr val="tx1"/>
                </a:solidFill>
                <a:latin typeface="Arial"/>
                <a:cs typeface="Arial"/>
              </a:rPr>
              <a:t> is represented by the </a:t>
            </a:r>
            <a:r>
              <a:rPr lang="en-US" sz="1800" dirty="0" smtClean="0">
                <a:solidFill>
                  <a:srgbClr val="7030A0"/>
                </a:solidFill>
                <a:latin typeface="Arial"/>
                <a:cs typeface="Arial"/>
              </a:rPr>
              <a:t>axon hillock</a:t>
            </a:r>
          </a:p>
          <a:p>
            <a:pPr marL="12065" marR="5080" algn="l">
              <a:lnSpc>
                <a:spcPct val="124700"/>
              </a:lnSpc>
              <a:spcBef>
                <a:spcPts val="200"/>
              </a:spcBef>
              <a:tabLst>
                <a:tab pos="320040" algn="l"/>
                <a:tab pos="334010" algn="l"/>
              </a:tabLst>
            </a:pPr>
            <a:r>
              <a:rPr lang="en-US" sz="1800" dirty="0" smtClean="0">
                <a:solidFill>
                  <a:schemeClr val="tx1"/>
                </a:solidFill>
                <a:latin typeface="Arial"/>
                <a:cs typeface="Arial"/>
              </a:rPr>
              <a:t>(it does not contain Nissl's substance or the Golgi apparatus).</a:t>
            </a:r>
          </a:p>
          <a:p>
            <a:pPr marL="12065" marR="5080" algn="l">
              <a:lnSpc>
                <a:spcPct val="124700"/>
              </a:lnSpc>
              <a:spcBef>
                <a:spcPts val="200"/>
              </a:spcBef>
              <a:tabLst>
                <a:tab pos="320040" algn="l"/>
                <a:tab pos="334010" algn="l"/>
              </a:tabLst>
            </a:pPr>
            <a:r>
              <a:rPr lang="en-US" sz="1800" dirty="0" smtClean="0">
                <a:solidFill>
                  <a:schemeClr val="tx1"/>
                </a:solidFill>
                <a:latin typeface="Arial"/>
                <a:cs typeface="Arial"/>
              </a:rPr>
              <a:t>It has a uniform thickness along its entire length.</a:t>
            </a:r>
          </a:p>
          <a:p>
            <a:pPr marL="12065" marR="5080" algn="l">
              <a:lnSpc>
                <a:spcPct val="124700"/>
              </a:lnSpc>
              <a:spcBef>
                <a:spcPts val="200"/>
              </a:spcBef>
              <a:tabLst>
                <a:tab pos="320040" algn="l"/>
                <a:tab pos="334010" algn="l"/>
              </a:tabLst>
            </a:pPr>
            <a:r>
              <a:rPr lang="en-US" sz="1800" dirty="0" smtClean="0">
                <a:solidFill>
                  <a:schemeClr val="tx1"/>
                </a:solidFill>
                <a:latin typeface="Arial"/>
                <a:cs typeface="Arial"/>
              </a:rPr>
              <a:t>The cytoplasm of the axon is called </a:t>
            </a:r>
            <a:r>
              <a:rPr lang="en-US" sz="1800" dirty="0" err="1" smtClean="0">
                <a:solidFill>
                  <a:schemeClr val="tx1"/>
                </a:solidFill>
                <a:latin typeface="Arial"/>
                <a:cs typeface="Arial"/>
              </a:rPr>
              <a:t>axoplasm</a:t>
            </a:r>
            <a:r>
              <a:rPr lang="en-US" sz="1800" dirty="0" smtClean="0">
                <a:solidFill>
                  <a:schemeClr val="tx1"/>
                </a:solidFill>
                <a:latin typeface="Arial"/>
                <a:cs typeface="Arial"/>
              </a:rPr>
              <a:t>, and the </a:t>
            </a:r>
            <a:r>
              <a:rPr lang="en-US" sz="1800" dirty="0" err="1" smtClean="0">
                <a:solidFill>
                  <a:schemeClr val="tx1"/>
                </a:solidFill>
                <a:latin typeface="Arial"/>
                <a:cs typeface="Arial"/>
              </a:rPr>
              <a:t>plasmalemma</a:t>
            </a:r>
            <a:r>
              <a:rPr lang="en-US" sz="1800" dirty="0" smtClean="0">
                <a:solidFill>
                  <a:schemeClr val="tx1"/>
                </a:solidFill>
                <a:latin typeface="Arial"/>
                <a:cs typeface="Arial"/>
              </a:rPr>
              <a:t> is called </a:t>
            </a:r>
            <a:r>
              <a:rPr lang="en-US" sz="1800" dirty="0" err="1" smtClean="0">
                <a:solidFill>
                  <a:schemeClr val="tx1"/>
                </a:solidFill>
                <a:latin typeface="Arial"/>
                <a:cs typeface="Arial"/>
              </a:rPr>
              <a:t>axolemma</a:t>
            </a:r>
            <a:r>
              <a:rPr lang="en-US" sz="1800" dirty="0" smtClean="0">
                <a:solidFill>
                  <a:schemeClr val="tx1"/>
                </a:solidFill>
                <a:latin typeface="Arial"/>
                <a:cs typeface="Arial"/>
              </a:rPr>
              <a:t>.</a:t>
            </a:r>
          </a:p>
        </p:txBody>
      </p:sp>
      <p:sp>
        <p:nvSpPr>
          <p:cNvPr id="5" name="object 5"/>
          <p:cNvSpPr txBox="1"/>
          <p:nvPr/>
        </p:nvSpPr>
        <p:spPr>
          <a:xfrm>
            <a:off x="590213" y="1270500"/>
            <a:ext cx="7818120" cy="1657120"/>
          </a:xfrm>
          <a:prstGeom prst="rect">
            <a:avLst/>
          </a:prstGeom>
        </p:spPr>
        <p:txBody>
          <a:bodyPr vert="horz" wrap="square" lIns="0" tIns="12700" rIns="0" bIns="0" rtlCol="0">
            <a:spAutoFit/>
          </a:bodyPr>
          <a:lstStyle/>
          <a:p>
            <a:pPr marL="12700" marR="652780">
              <a:lnSpc>
                <a:spcPct val="120000"/>
              </a:lnSpc>
              <a:spcBef>
                <a:spcPts val="100"/>
              </a:spcBef>
            </a:pPr>
            <a:r>
              <a:rPr lang="en-US" sz="1800" dirty="0" smtClean="0">
                <a:solidFill>
                  <a:srgbClr val="FF1318"/>
                </a:solidFill>
                <a:latin typeface="Arial"/>
                <a:cs typeface="Arial"/>
              </a:rPr>
              <a:t>Dendrites </a:t>
            </a:r>
            <a:r>
              <a:rPr lang="en-US" sz="1800" dirty="0" smtClean="0">
                <a:solidFill>
                  <a:schemeClr val="tx1"/>
                </a:solidFill>
                <a:latin typeface="Arial"/>
                <a:cs typeface="Arial"/>
              </a:rPr>
              <a:t>are short, unmyelinated cellular extensions that branch near the </a:t>
            </a:r>
            <a:r>
              <a:rPr lang="en-US" sz="1800" dirty="0" err="1" smtClean="0">
                <a:solidFill>
                  <a:schemeClr val="tx1"/>
                </a:solidFill>
                <a:latin typeface="Arial"/>
                <a:cs typeface="Arial"/>
              </a:rPr>
              <a:t>perikaryon</a:t>
            </a:r>
            <a:r>
              <a:rPr lang="en-US" sz="1800" dirty="0" smtClean="0">
                <a:solidFill>
                  <a:schemeClr val="tx1"/>
                </a:solidFill>
                <a:latin typeface="Arial"/>
                <a:cs typeface="Arial"/>
              </a:rPr>
              <a:t>. Through dendrites, the neuron receives stimuli.</a:t>
            </a:r>
          </a:p>
          <a:p>
            <a:pPr marL="12700" marR="652780">
              <a:lnSpc>
                <a:spcPct val="120000"/>
              </a:lnSpc>
              <a:spcBef>
                <a:spcPts val="100"/>
              </a:spcBef>
            </a:pPr>
            <a:r>
              <a:rPr lang="en-US" sz="1800" dirty="0" smtClean="0">
                <a:solidFill>
                  <a:schemeClr val="tx1"/>
                </a:solidFill>
                <a:latin typeface="Arial"/>
                <a:cs typeface="Arial"/>
              </a:rPr>
              <a:t>The number of dendrites and their degree of branching are determined by the type of neuron. Dendrites are widest at their base on the </a:t>
            </a:r>
            <a:r>
              <a:rPr lang="en-US" sz="1800" dirty="0" err="1" smtClean="0">
                <a:solidFill>
                  <a:schemeClr val="tx1"/>
                </a:solidFill>
                <a:latin typeface="Arial"/>
                <a:cs typeface="Arial"/>
              </a:rPr>
              <a:t>perikaryon</a:t>
            </a:r>
            <a:r>
              <a:rPr lang="en-US" sz="1800" dirty="0" smtClean="0">
                <a:solidFill>
                  <a:schemeClr val="tx1"/>
                </a:solidFill>
                <a:latin typeface="Arial"/>
                <a:cs typeface="Arial"/>
              </a:rPr>
              <a:t>, and gradually narrow with each branching.</a:t>
            </a:r>
          </a:p>
        </p:txBody>
      </p:sp>
    </p:spTree>
  </p:cSld>
  <p:clrMapOvr>
    <a:masterClrMapping/>
  </p:clrMapOvr>
  <p:transition spd="med">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pic>
        <p:nvPicPr>
          <p:cNvPr id="4" name="Picture 3"/>
          <p:cNvPicPr>
            <a:picLocks noChangeAspect="1"/>
          </p:cNvPicPr>
          <p:nvPr/>
        </p:nvPicPr>
        <p:blipFill rotWithShape="1">
          <a:blip r:embed="rId2"/>
          <a:srcRect l="5764"/>
          <a:stretch/>
        </p:blipFill>
        <p:spPr>
          <a:xfrm>
            <a:off x="2057401" y="53650"/>
            <a:ext cx="4724400" cy="6728150"/>
          </a:xfrm>
          <a:prstGeom prst="rect">
            <a:avLst/>
          </a:prstGeom>
        </p:spPr>
      </p:pic>
    </p:spTree>
    <p:extLst>
      <p:ext uri="{BB962C8B-B14F-4D97-AF65-F5344CB8AC3E}">
        <p14:creationId xmlns:p14="http://schemas.microsoft.com/office/powerpoint/2010/main" val="90857655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209800" y="172734"/>
            <a:ext cx="4056241" cy="920610"/>
          </a:xfrm>
          <a:prstGeom prst="rect">
            <a:avLst/>
          </a:prstGeom>
        </p:spPr>
        <p:txBody>
          <a:bodyPr vert="horz" wrap="square" lIns="0" tIns="363067" rIns="0" bIns="0" rtlCol="0">
            <a:spAutoFit/>
          </a:bodyPr>
          <a:lstStyle/>
          <a:p>
            <a:pPr marL="1194435">
              <a:lnSpc>
                <a:spcPct val="100000"/>
              </a:lnSpc>
              <a:spcBef>
                <a:spcPts val="100"/>
              </a:spcBef>
            </a:pPr>
            <a:r>
              <a:rPr lang="en-US" dirty="0" smtClean="0"/>
              <a:t>Neuron types</a:t>
            </a:r>
            <a:endParaRPr spc="-10" dirty="0"/>
          </a:p>
        </p:txBody>
      </p:sp>
      <p:sp>
        <p:nvSpPr>
          <p:cNvPr id="3" name="object 3"/>
          <p:cNvSpPr txBox="1"/>
          <p:nvPr/>
        </p:nvSpPr>
        <p:spPr>
          <a:xfrm>
            <a:off x="2017793" y="1179901"/>
            <a:ext cx="6800850" cy="2660985"/>
          </a:xfrm>
          <a:prstGeom prst="rect">
            <a:avLst/>
          </a:prstGeom>
        </p:spPr>
        <p:txBody>
          <a:bodyPr vert="horz" wrap="square" lIns="0" tIns="74930" rIns="0" bIns="0" rtlCol="0">
            <a:spAutoFit/>
          </a:bodyPr>
          <a:lstStyle/>
          <a:p>
            <a:pPr marL="12700">
              <a:lnSpc>
                <a:spcPct val="100000"/>
              </a:lnSpc>
              <a:spcBef>
                <a:spcPts val="590"/>
              </a:spcBef>
              <a:tabLst>
                <a:tab pos="354965" algn="l"/>
              </a:tabLst>
            </a:pPr>
            <a:r>
              <a:rPr lang="en-US" sz="2000" dirty="0" smtClean="0">
                <a:latin typeface="Arial"/>
                <a:cs typeface="Arial"/>
              </a:rPr>
              <a:t>Neurons can be classified in different ways:</a:t>
            </a:r>
          </a:p>
          <a:p>
            <a:pPr marL="354965" indent="-342265">
              <a:lnSpc>
                <a:spcPct val="100000"/>
              </a:lnSpc>
              <a:spcBef>
                <a:spcPts val="590"/>
              </a:spcBef>
              <a:buChar char="•"/>
              <a:tabLst>
                <a:tab pos="354965" algn="l"/>
              </a:tabLst>
            </a:pPr>
            <a:r>
              <a:rPr lang="en-US" sz="2000" dirty="0" smtClean="0">
                <a:latin typeface="Arial"/>
                <a:cs typeface="Arial"/>
              </a:rPr>
              <a:t>according to the shape of the </a:t>
            </a:r>
            <a:r>
              <a:rPr lang="en-US" sz="2000" dirty="0" err="1" smtClean="0">
                <a:latin typeface="Arial"/>
                <a:cs typeface="Arial"/>
              </a:rPr>
              <a:t>perikaryon</a:t>
            </a:r>
            <a:endParaRPr lang="en-US" sz="2000" dirty="0" smtClean="0">
              <a:latin typeface="Arial"/>
              <a:cs typeface="Arial"/>
            </a:endParaRPr>
          </a:p>
          <a:p>
            <a:pPr marL="354965" indent="-342265">
              <a:lnSpc>
                <a:spcPct val="100000"/>
              </a:lnSpc>
              <a:spcBef>
                <a:spcPts val="590"/>
              </a:spcBef>
              <a:buChar char="•"/>
              <a:tabLst>
                <a:tab pos="354965" algn="l"/>
              </a:tabLst>
            </a:pPr>
            <a:r>
              <a:rPr lang="en-US" sz="2000" dirty="0" smtClean="0">
                <a:latin typeface="Arial"/>
                <a:cs typeface="Arial"/>
              </a:rPr>
              <a:t>according to function</a:t>
            </a:r>
          </a:p>
          <a:p>
            <a:pPr marL="354965" indent="-342265">
              <a:lnSpc>
                <a:spcPct val="100000"/>
              </a:lnSpc>
              <a:spcBef>
                <a:spcPts val="590"/>
              </a:spcBef>
              <a:buChar char="•"/>
              <a:tabLst>
                <a:tab pos="354965" algn="l"/>
              </a:tabLst>
            </a:pPr>
            <a:r>
              <a:rPr lang="en-US" sz="2000" dirty="0" smtClean="0">
                <a:latin typeface="Arial"/>
                <a:cs typeface="Arial"/>
              </a:rPr>
              <a:t>according to the length of the axon or</a:t>
            </a:r>
          </a:p>
          <a:p>
            <a:pPr marL="354965" indent="-342265">
              <a:lnSpc>
                <a:spcPct val="100000"/>
              </a:lnSpc>
              <a:spcBef>
                <a:spcPts val="590"/>
              </a:spcBef>
              <a:buChar char="•"/>
              <a:tabLst>
                <a:tab pos="354965" algn="l"/>
              </a:tabLst>
            </a:pPr>
            <a:r>
              <a:rPr lang="en-US" sz="2000" dirty="0" smtClean="0">
                <a:latin typeface="Arial"/>
                <a:cs typeface="Arial"/>
              </a:rPr>
              <a:t>according to the number of extensions</a:t>
            </a:r>
          </a:p>
          <a:p>
            <a:pPr marL="354965" indent="-342265">
              <a:lnSpc>
                <a:spcPct val="100000"/>
              </a:lnSpc>
              <a:spcBef>
                <a:spcPts val="590"/>
              </a:spcBef>
              <a:buChar char="•"/>
              <a:tabLst>
                <a:tab pos="354965" algn="l"/>
              </a:tabLst>
            </a:pPr>
            <a:endParaRPr lang="en-US" sz="2000" dirty="0">
              <a:latin typeface="Arial"/>
              <a:cs typeface="Arial"/>
            </a:endParaRPr>
          </a:p>
          <a:p>
            <a:pPr marL="354965" indent="-342265">
              <a:lnSpc>
                <a:spcPct val="100000"/>
              </a:lnSpc>
              <a:spcBef>
                <a:spcPts val="590"/>
              </a:spcBef>
              <a:buChar char="•"/>
              <a:tabLst>
                <a:tab pos="354965" algn="l"/>
              </a:tabLst>
            </a:pPr>
            <a:endParaRPr sz="1800" dirty="0">
              <a:latin typeface="Arial"/>
              <a:cs typeface="Arial"/>
            </a:endParaRPr>
          </a:p>
        </p:txBody>
      </p:sp>
      <p:sp>
        <p:nvSpPr>
          <p:cNvPr id="5" name="object 5"/>
          <p:cNvSpPr txBox="1"/>
          <p:nvPr/>
        </p:nvSpPr>
        <p:spPr>
          <a:xfrm>
            <a:off x="152400" y="3511530"/>
            <a:ext cx="5929630" cy="330835"/>
          </a:xfrm>
          <a:prstGeom prst="rect">
            <a:avLst/>
          </a:prstGeom>
        </p:spPr>
        <p:txBody>
          <a:bodyPr vert="horz" wrap="square" lIns="0" tIns="13335" rIns="0" bIns="0" rtlCol="0">
            <a:spAutoFit/>
          </a:bodyPr>
          <a:lstStyle/>
          <a:p>
            <a:pPr marL="355600" indent="-342900">
              <a:lnSpc>
                <a:spcPct val="100000"/>
              </a:lnSpc>
              <a:spcBef>
                <a:spcPts val="590"/>
              </a:spcBef>
              <a:buFont typeface="Wingdings" panose="05000000000000000000" pitchFamily="2" charset="2"/>
              <a:buChar char="v"/>
              <a:tabLst>
                <a:tab pos="354965" algn="l"/>
              </a:tabLst>
            </a:pPr>
            <a:r>
              <a:rPr lang="en-US" sz="2000" dirty="0">
                <a:solidFill>
                  <a:srgbClr val="FF0000"/>
                </a:solidFill>
                <a:latin typeface="Arial"/>
                <a:cs typeface="Arial"/>
              </a:rPr>
              <a:t>A</a:t>
            </a:r>
            <a:r>
              <a:rPr lang="en-US" sz="2000" dirty="0" smtClean="0">
                <a:solidFill>
                  <a:srgbClr val="FF0000"/>
                </a:solidFill>
                <a:latin typeface="Arial"/>
                <a:cs typeface="Arial"/>
              </a:rPr>
              <a:t>ccording to the shape of the </a:t>
            </a:r>
            <a:r>
              <a:rPr lang="en-US" sz="2000" dirty="0" err="1" smtClean="0">
                <a:solidFill>
                  <a:srgbClr val="FF0000"/>
                </a:solidFill>
                <a:latin typeface="Arial"/>
                <a:cs typeface="Arial"/>
              </a:rPr>
              <a:t>perikaryon</a:t>
            </a:r>
            <a:endParaRPr lang="en-US" sz="2000" dirty="0" smtClean="0">
              <a:solidFill>
                <a:srgbClr val="FF0000"/>
              </a:solidFill>
              <a:latin typeface="Arial"/>
              <a:cs typeface="Arial"/>
            </a:endParaRPr>
          </a:p>
        </p:txBody>
      </p:sp>
      <p:sp>
        <p:nvSpPr>
          <p:cNvPr id="6" name="object 6"/>
          <p:cNvSpPr txBox="1"/>
          <p:nvPr/>
        </p:nvSpPr>
        <p:spPr>
          <a:xfrm>
            <a:off x="985894" y="3843845"/>
            <a:ext cx="3101975" cy="2732799"/>
          </a:xfrm>
          <a:prstGeom prst="rect">
            <a:avLst/>
          </a:prstGeom>
        </p:spPr>
        <p:txBody>
          <a:bodyPr vert="horz" wrap="square" lIns="0" tIns="67310" rIns="0" bIns="0" rtlCol="0">
            <a:spAutoFit/>
          </a:bodyPr>
          <a:lstStyle/>
          <a:p>
            <a:pPr marL="299720" indent="-286385">
              <a:lnSpc>
                <a:spcPct val="100000"/>
              </a:lnSpc>
              <a:spcBef>
                <a:spcPts val="530"/>
              </a:spcBef>
              <a:buChar char="–"/>
              <a:tabLst>
                <a:tab pos="299720" algn="l"/>
              </a:tabLst>
            </a:pPr>
            <a:r>
              <a:rPr lang="en-US" sz="1800" spc="-10" dirty="0" smtClean="0">
                <a:latin typeface="Arial"/>
                <a:cs typeface="Arial"/>
              </a:rPr>
              <a:t>spherical</a:t>
            </a:r>
          </a:p>
          <a:p>
            <a:pPr marL="299720" indent="-286385">
              <a:lnSpc>
                <a:spcPct val="100000"/>
              </a:lnSpc>
              <a:spcBef>
                <a:spcPts val="530"/>
              </a:spcBef>
              <a:buChar char="–"/>
              <a:tabLst>
                <a:tab pos="299720" algn="l"/>
              </a:tabLst>
            </a:pPr>
            <a:r>
              <a:rPr lang="en-US" sz="1800" spc="-10" dirty="0" smtClean="0">
                <a:latin typeface="Arial"/>
                <a:cs typeface="Arial"/>
              </a:rPr>
              <a:t>oval</a:t>
            </a:r>
          </a:p>
          <a:p>
            <a:pPr marL="299720" indent="-286385">
              <a:lnSpc>
                <a:spcPct val="100000"/>
              </a:lnSpc>
              <a:spcBef>
                <a:spcPts val="530"/>
              </a:spcBef>
              <a:buChar char="–"/>
              <a:tabLst>
                <a:tab pos="299720" algn="l"/>
              </a:tabLst>
            </a:pPr>
            <a:r>
              <a:rPr lang="en-US" sz="1800" spc="-10" dirty="0" smtClean="0">
                <a:latin typeface="Arial"/>
                <a:cs typeface="Arial"/>
              </a:rPr>
              <a:t>pyramidal</a:t>
            </a:r>
          </a:p>
          <a:p>
            <a:pPr marL="299720" indent="-286385">
              <a:lnSpc>
                <a:spcPct val="100000"/>
              </a:lnSpc>
              <a:spcBef>
                <a:spcPts val="530"/>
              </a:spcBef>
              <a:buChar char="–"/>
              <a:tabLst>
                <a:tab pos="299720" algn="l"/>
              </a:tabLst>
            </a:pPr>
            <a:r>
              <a:rPr lang="en-US" sz="1800" spc="-10" dirty="0" smtClean="0">
                <a:latin typeface="Arial"/>
                <a:cs typeface="Arial"/>
              </a:rPr>
              <a:t>stellate</a:t>
            </a:r>
          </a:p>
          <a:p>
            <a:pPr marL="299720" indent="-286385">
              <a:lnSpc>
                <a:spcPct val="100000"/>
              </a:lnSpc>
              <a:spcBef>
                <a:spcPts val="530"/>
              </a:spcBef>
              <a:buChar char="–"/>
              <a:tabLst>
                <a:tab pos="299720" algn="l"/>
              </a:tabLst>
            </a:pPr>
            <a:r>
              <a:rPr lang="en-US" sz="1800" spc="-10" dirty="0" smtClean="0">
                <a:latin typeface="Arial"/>
                <a:cs typeface="Arial"/>
              </a:rPr>
              <a:t>fusiform</a:t>
            </a:r>
          </a:p>
          <a:p>
            <a:pPr marL="299720" indent="-286385">
              <a:lnSpc>
                <a:spcPct val="100000"/>
              </a:lnSpc>
              <a:spcBef>
                <a:spcPts val="530"/>
              </a:spcBef>
              <a:buChar char="–"/>
              <a:tabLst>
                <a:tab pos="299720" algn="l"/>
              </a:tabLst>
            </a:pPr>
            <a:r>
              <a:rPr lang="en-US" sz="1800" spc="-10" dirty="0" smtClean="0">
                <a:latin typeface="Arial"/>
                <a:cs typeface="Arial"/>
              </a:rPr>
              <a:t>granular</a:t>
            </a:r>
          </a:p>
          <a:p>
            <a:pPr marL="299720" indent="-286385">
              <a:lnSpc>
                <a:spcPct val="100000"/>
              </a:lnSpc>
              <a:spcBef>
                <a:spcPts val="530"/>
              </a:spcBef>
              <a:buChar char="–"/>
              <a:tabLst>
                <a:tab pos="299720" algn="l"/>
              </a:tabLst>
            </a:pPr>
            <a:r>
              <a:rPr lang="en-US" sz="1800" spc="-10" dirty="0" smtClean="0">
                <a:latin typeface="Arial"/>
                <a:cs typeface="Arial"/>
              </a:rPr>
              <a:t>basket-shaped</a:t>
            </a:r>
          </a:p>
          <a:p>
            <a:pPr marL="299720" indent="-286385">
              <a:lnSpc>
                <a:spcPct val="100000"/>
              </a:lnSpc>
              <a:spcBef>
                <a:spcPts val="530"/>
              </a:spcBef>
              <a:buChar char="–"/>
              <a:tabLst>
                <a:tab pos="299720" algn="l"/>
              </a:tabLst>
            </a:pPr>
            <a:r>
              <a:rPr lang="en-US" sz="1800" spc="-10" dirty="0" smtClean="0">
                <a:latin typeface="Arial"/>
                <a:cs typeface="Arial"/>
              </a:rPr>
              <a:t>pear-shaped etc.</a:t>
            </a:r>
            <a:endParaRPr sz="1800" dirty="0">
              <a:latin typeface="Arial"/>
              <a:cs typeface="Arial"/>
            </a:endParaRPr>
          </a:p>
        </p:txBody>
      </p:sp>
      <p:grpSp>
        <p:nvGrpSpPr>
          <p:cNvPr id="7" name="object 7"/>
          <p:cNvGrpSpPr/>
          <p:nvPr/>
        </p:nvGrpSpPr>
        <p:grpSpPr>
          <a:xfrm>
            <a:off x="5119768" y="3200400"/>
            <a:ext cx="4024232" cy="3657600"/>
            <a:chOff x="4346892" y="4016705"/>
            <a:chExt cx="3287395" cy="2841625"/>
          </a:xfrm>
        </p:grpSpPr>
        <p:pic>
          <p:nvPicPr>
            <p:cNvPr id="8" name="object 8"/>
            <p:cNvPicPr/>
            <p:nvPr/>
          </p:nvPicPr>
          <p:blipFill>
            <a:blip r:embed="rId2" cstate="print"/>
            <a:stretch>
              <a:fillRect/>
            </a:stretch>
          </p:blipFill>
          <p:spPr>
            <a:xfrm>
              <a:off x="4346892" y="4016705"/>
              <a:ext cx="1634858" cy="1379499"/>
            </a:xfrm>
            <a:prstGeom prst="rect">
              <a:avLst/>
            </a:prstGeom>
          </p:spPr>
        </p:pic>
        <p:pic>
          <p:nvPicPr>
            <p:cNvPr id="9" name="object 9"/>
            <p:cNvPicPr/>
            <p:nvPr/>
          </p:nvPicPr>
          <p:blipFill>
            <a:blip r:embed="rId3" cstate="print"/>
            <a:stretch>
              <a:fillRect/>
            </a:stretch>
          </p:blipFill>
          <p:spPr>
            <a:xfrm>
              <a:off x="6039078" y="4030878"/>
              <a:ext cx="1594777" cy="1411960"/>
            </a:xfrm>
            <a:prstGeom prst="rect">
              <a:avLst/>
            </a:prstGeom>
          </p:spPr>
        </p:pic>
        <p:pic>
          <p:nvPicPr>
            <p:cNvPr id="10" name="object 10"/>
            <p:cNvPicPr/>
            <p:nvPr/>
          </p:nvPicPr>
          <p:blipFill>
            <a:blip r:embed="rId4" cstate="print"/>
            <a:stretch>
              <a:fillRect/>
            </a:stretch>
          </p:blipFill>
          <p:spPr>
            <a:xfrm>
              <a:off x="4346905" y="5456135"/>
              <a:ext cx="1642071" cy="1355211"/>
            </a:xfrm>
            <a:prstGeom prst="rect">
              <a:avLst/>
            </a:prstGeom>
          </p:spPr>
        </p:pic>
        <p:pic>
          <p:nvPicPr>
            <p:cNvPr id="11" name="object 11"/>
            <p:cNvPicPr/>
            <p:nvPr/>
          </p:nvPicPr>
          <p:blipFill>
            <a:blip r:embed="rId5" cstate="print"/>
            <a:stretch>
              <a:fillRect/>
            </a:stretch>
          </p:blipFill>
          <p:spPr>
            <a:xfrm>
              <a:off x="6023559" y="5430615"/>
              <a:ext cx="1594764" cy="1427384"/>
            </a:xfrm>
            <a:prstGeom prst="rect">
              <a:avLst/>
            </a:prstGeom>
          </p:spPr>
        </p:pic>
      </p:grpSp>
    </p:spTree>
  </p:cSld>
  <p:clrMapOvr>
    <a:masterClrMapping/>
  </p:clrMapOvr>
  <p:transition spd="med">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287654" y="228600"/>
            <a:ext cx="8530590" cy="3695884"/>
          </a:xfrm>
          <a:prstGeom prst="rect">
            <a:avLst/>
          </a:prstGeom>
        </p:spPr>
        <p:txBody>
          <a:bodyPr vert="horz" wrap="square" lIns="0" tIns="124460" rIns="0" bIns="0" rtlCol="0">
            <a:spAutoFit/>
          </a:bodyPr>
          <a:lstStyle/>
          <a:p>
            <a:pPr marL="324485" indent="-285750">
              <a:lnSpc>
                <a:spcPct val="100000"/>
              </a:lnSpc>
              <a:spcBef>
                <a:spcPts val="980"/>
              </a:spcBef>
              <a:buFont typeface="Wingdings" panose="05000000000000000000" pitchFamily="2" charset="2"/>
              <a:buChar char="v"/>
            </a:pPr>
            <a:r>
              <a:rPr lang="en-US" dirty="0">
                <a:solidFill>
                  <a:srgbClr val="FF1318"/>
                </a:solidFill>
                <a:latin typeface="Arial"/>
                <a:cs typeface="Arial"/>
              </a:rPr>
              <a:t>A</a:t>
            </a:r>
            <a:r>
              <a:rPr lang="en-US" sz="1800" dirty="0" smtClean="0">
                <a:solidFill>
                  <a:srgbClr val="FF1318"/>
                </a:solidFill>
                <a:latin typeface="Arial"/>
                <a:cs typeface="Arial"/>
              </a:rPr>
              <a:t>ccording to function</a:t>
            </a:r>
          </a:p>
          <a:p>
            <a:pPr marL="442595" indent="-286385">
              <a:lnSpc>
                <a:spcPct val="100000"/>
              </a:lnSpc>
              <a:spcBef>
                <a:spcPts val="875"/>
              </a:spcBef>
              <a:buFont typeface="Arial"/>
              <a:buChar char="–"/>
              <a:tabLst>
                <a:tab pos="442595" algn="l"/>
              </a:tabLst>
            </a:pPr>
            <a:r>
              <a:rPr lang="en-US" sz="2400" baseline="-6172" dirty="0" smtClean="0">
                <a:solidFill>
                  <a:srgbClr val="800080"/>
                </a:solidFill>
                <a:latin typeface="Arial"/>
                <a:cs typeface="Arial"/>
              </a:rPr>
              <a:t>Sensory (afferent) </a:t>
            </a:r>
            <a:r>
              <a:rPr lang="en-US" sz="2400" baseline="-6172" dirty="0" smtClean="0">
                <a:solidFill>
                  <a:schemeClr val="tx1"/>
                </a:solidFill>
                <a:latin typeface="Arial"/>
                <a:cs typeface="Arial"/>
              </a:rPr>
              <a:t>They detect different stimuli and transmit the stimulus to the centers in the CNS</a:t>
            </a:r>
          </a:p>
          <a:p>
            <a:pPr marL="442595" indent="-286385">
              <a:lnSpc>
                <a:spcPct val="100000"/>
              </a:lnSpc>
              <a:spcBef>
                <a:spcPts val="875"/>
              </a:spcBef>
              <a:buFont typeface="Arial"/>
              <a:buChar char="–"/>
              <a:tabLst>
                <a:tab pos="442595" algn="l"/>
              </a:tabLst>
            </a:pPr>
            <a:r>
              <a:rPr lang="en-US" sz="2400" baseline="-6172" dirty="0" smtClean="0">
                <a:solidFill>
                  <a:srgbClr val="800080"/>
                </a:solidFill>
                <a:latin typeface="Arial"/>
                <a:cs typeface="Arial"/>
              </a:rPr>
              <a:t>Motor (efferent)</a:t>
            </a:r>
            <a:r>
              <a:rPr lang="en-US" sz="2400" baseline="-6172" dirty="0" smtClean="0">
                <a:solidFill>
                  <a:schemeClr val="tx1"/>
                </a:solidFill>
                <a:latin typeface="Arial"/>
                <a:cs typeface="Arial"/>
              </a:rPr>
              <a:t> transmits information from the CNS to effector (muscle, glandular) cells.</a:t>
            </a:r>
          </a:p>
          <a:p>
            <a:pPr marL="442595" indent="-286385">
              <a:lnSpc>
                <a:spcPct val="100000"/>
              </a:lnSpc>
              <a:spcBef>
                <a:spcPts val="875"/>
              </a:spcBef>
              <a:buFont typeface="Arial"/>
              <a:buChar char="–"/>
              <a:tabLst>
                <a:tab pos="442595" algn="l"/>
              </a:tabLst>
            </a:pPr>
            <a:r>
              <a:rPr lang="en-US" sz="2400" baseline="-6172" dirty="0" smtClean="0">
                <a:solidFill>
                  <a:srgbClr val="800080"/>
                </a:solidFill>
                <a:latin typeface="Arial"/>
                <a:cs typeface="Arial"/>
              </a:rPr>
              <a:t>Interneurons </a:t>
            </a:r>
            <a:r>
              <a:rPr lang="en-US" sz="2400" baseline="-6172" dirty="0" smtClean="0">
                <a:solidFill>
                  <a:schemeClr val="tx1"/>
                </a:solidFill>
                <a:latin typeface="Arial"/>
                <a:cs typeface="Arial"/>
              </a:rPr>
              <a:t>are the most numerous. They connect sensory and motor neurons in a unique network</a:t>
            </a:r>
            <a:r>
              <a:rPr sz="1200" spc="-10" dirty="0" smtClean="0">
                <a:solidFill>
                  <a:schemeClr val="tx1"/>
                </a:solidFill>
                <a:latin typeface="Arial"/>
                <a:cs typeface="Arial"/>
              </a:rPr>
              <a:t>.</a:t>
            </a:r>
            <a:endParaRPr lang="en-US" sz="1200" spc="-10" dirty="0" smtClean="0">
              <a:solidFill>
                <a:schemeClr val="tx1"/>
              </a:solidFill>
              <a:latin typeface="Arial"/>
              <a:cs typeface="Arial"/>
            </a:endParaRPr>
          </a:p>
          <a:p>
            <a:pPr marL="459740" indent="-262255">
              <a:lnSpc>
                <a:spcPct val="100000"/>
              </a:lnSpc>
              <a:spcBef>
                <a:spcPts val="130"/>
              </a:spcBef>
              <a:buFont typeface="Arial"/>
              <a:buChar char="–"/>
              <a:tabLst>
                <a:tab pos="459740" algn="l"/>
              </a:tabLst>
            </a:pPr>
            <a:endParaRPr sz="1400" dirty="0">
              <a:latin typeface="Arial"/>
              <a:cs typeface="Arial"/>
            </a:endParaRPr>
          </a:p>
          <a:p>
            <a:pPr marL="311150" indent="-285750">
              <a:lnSpc>
                <a:spcPts val="2039"/>
              </a:lnSpc>
              <a:spcBef>
                <a:spcPts val="935"/>
              </a:spcBef>
              <a:buFont typeface="Wingdings" panose="05000000000000000000" pitchFamily="2" charset="2"/>
              <a:buChar char="v"/>
            </a:pPr>
            <a:r>
              <a:rPr lang="en-US" sz="1800" dirty="0" smtClean="0">
                <a:solidFill>
                  <a:srgbClr val="FF0000"/>
                </a:solidFill>
                <a:latin typeface="Arial"/>
                <a:cs typeface="Arial"/>
              </a:rPr>
              <a:t>According to the length of the axon </a:t>
            </a:r>
          </a:p>
          <a:p>
            <a:pPr marL="25400">
              <a:lnSpc>
                <a:spcPts val="2039"/>
              </a:lnSpc>
              <a:spcBef>
                <a:spcPts val="935"/>
              </a:spcBef>
            </a:pPr>
            <a:r>
              <a:rPr lang="en-US" sz="2400" baseline="-7716" dirty="0" smtClean="0">
                <a:solidFill>
                  <a:srgbClr val="7030A0"/>
                </a:solidFill>
                <a:latin typeface="Arial"/>
                <a:cs typeface="Arial"/>
              </a:rPr>
              <a:t>Golgi type I </a:t>
            </a:r>
            <a:r>
              <a:rPr lang="en-US" sz="2400" baseline="-7716" dirty="0" smtClean="0">
                <a:solidFill>
                  <a:schemeClr val="tx1"/>
                </a:solidFill>
                <a:latin typeface="Arial"/>
                <a:cs typeface="Arial"/>
              </a:rPr>
              <a:t>(</a:t>
            </a:r>
            <a:r>
              <a:rPr lang="en-US" sz="2000" baseline="-7716" dirty="0" smtClean="0">
                <a:solidFill>
                  <a:schemeClr val="tx1"/>
                </a:solidFill>
                <a:latin typeface="Arial"/>
                <a:cs typeface="Arial"/>
              </a:rPr>
              <a:t>neurons with long axon</a:t>
            </a:r>
            <a:r>
              <a:rPr lang="en-US" sz="2400" baseline="-7716" dirty="0" smtClean="0">
                <a:solidFill>
                  <a:schemeClr val="tx1"/>
                </a:solidFill>
                <a:latin typeface="Arial"/>
                <a:cs typeface="Arial"/>
              </a:rPr>
              <a:t>)</a:t>
            </a:r>
          </a:p>
          <a:p>
            <a:pPr marL="25400">
              <a:lnSpc>
                <a:spcPts val="2039"/>
              </a:lnSpc>
              <a:spcBef>
                <a:spcPts val="935"/>
              </a:spcBef>
            </a:pPr>
            <a:r>
              <a:rPr lang="en-US" sz="2400" baseline="-7716" dirty="0" err="1" smtClean="0">
                <a:solidFill>
                  <a:srgbClr val="7030A0"/>
                </a:solidFill>
                <a:latin typeface="Arial"/>
                <a:cs typeface="Arial"/>
              </a:rPr>
              <a:t>Golgy</a:t>
            </a:r>
            <a:r>
              <a:rPr lang="en-US" sz="2400" baseline="-7716" dirty="0" smtClean="0">
                <a:solidFill>
                  <a:srgbClr val="7030A0"/>
                </a:solidFill>
                <a:latin typeface="Arial"/>
                <a:cs typeface="Arial"/>
              </a:rPr>
              <a:t> type II</a:t>
            </a:r>
            <a:r>
              <a:rPr lang="en-US" sz="2400" spc="487" baseline="-7716" dirty="0" smtClean="0">
                <a:solidFill>
                  <a:srgbClr val="7030A0"/>
                </a:solidFill>
                <a:latin typeface="Arial"/>
                <a:cs typeface="Arial"/>
              </a:rPr>
              <a:t> </a:t>
            </a:r>
            <a:r>
              <a:rPr lang="en-US" sz="1400" spc="-10" dirty="0" smtClean="0">
                <a:latin typeface="Arial"/>
                <a:cs typeface="Arial"/>
              </a:rPr>
              <a:t>(Interneurons with short axon</a:t>
            </a:r>
            <a:endParaRPr lang="en-US" sz="1400" dirty="0" smtClean="0">
              <a:latin typeface="Arial"/>
              <a:cs typeface="Arial"/>
            </a:endParaRPr>
          </a:p>
          <a:p>
            <a:pPr marL="25400">
              <a:lnSpc>
                <a:spcPts val="2039"/>
              </a:lnSpc>
              <a:spcBef>
                <a:spcPts val="935"/>
              </a:spcBef>
            </a:pPr>
            <a:endParaRPr sz="1200" dirty="0">
              <a:solidFill>
                <a:schemeClr val="tx1"/>
              </a:solidFill>
              <a:latin typeface="Arial"/>
              <a:cs typeface="Arial"/>
            </a:endParaRPr>
          </a:p>
        </p:txBody>
      </p:sp>
      <p:sp>
        <p:nvSpPr>
          <p:cNvPr id="5" name="object 5"/>
          <p:cNvSpPr txBox="1"/>
          <p:nvPr/>
        </p:nvSpPr>
        <p:spPr>
          <a:xfrm>
            <a:off x="287654" y="3840937"/>
            <a:ext cx="5446803" cy="2044791"/>
          </a:xfrm>
          <a:prstGeom prst="rect">
            <a:avLst/>
          </a:prstGeom>
        </p:spPr>
        <p:txBody>
          <a:bodyPr vert="horz" wrap="square" lIns="0" tIns="111760" rIns="0" bIns="0" rtlCol="0">
            <a:spAutoFit/>
          </a:bodyPr>
          <a:lstStyle/>
          <a:p>
            <a:pPr marL="312420" marR="905510" indent="-285750">
              <a:lnSpc>
                <a:spcPct val="114300"/>
              </a:lnSpc>
              <a:spcBef>
                <a:spcPts val="695"/>
              </a:spcBef>
              <a:buFont typeface="Wingdings" panose="05000000000000000000" pitchFamily="2" charset="2"/>
              <a:buChar char="v"/>
            </a:pPr>
            <a:r>
              <a:rPr lang="en-US" dirty="0" smtClean="0">
                <a:solidFill>
                  <a:srgbClr val="FF1318"/>
                </a:solidFill>
                <a:latin typeface="Arial"/>
                <a:cs typeface="Arial"/>
              </a:rPr>
              <a:t>A</a:t>
            </a:r>
            <a:r>
              <a:rPr lang="en-US" sz="1800" dirty="0" smtClean="0">
                <a:solidFill>
                  <a:srgbClr val="FF1318"/>
                </a:solidFill>
                <a:latin typeface="Arial"/>
                <a:cs typeface="Arial"/>
              </a:rPr>
              <a:t>ccording to the number of extensions</a:t>
            </a:r>
          </a:p>
          <a:p>
            <a:pPr marL="27940" marR="905510" indent="-1270">
              <a:lnSpc>
                <a:spcPct val="114300"/>
              </a:lnSpc>
              <a:spcBef>
                <a:spcPts val="695"/>
              </a:spcBef>
            </a:pPr>
            <a:r>
              <a:rPr lang="en-US" sz="1800" spc="-10" dirty="0" smtClean="0">
                <a:solidFill>
                  <a:srgbClr val="72319C"/>
                </a:solidFill>
                <a:latin typeface="Arial"/>
                <a:cs typeface="Arial"/>
              </a:rPr>
              <a:t>Unipolar</a:t>
            </a:r>
            <a:endParaRPr sz="1800" dirty="0">
              <a:latin typeface="Arial"/>
              <a:cs typeface="Arial"/>
            </a:endParaRPr>
          </a:p>
          <a:p>
            <a:pPr marL="12700">
              <a:lnSpc>
                <a:spcPct val="100000"/>
              </a:lnSpc>
              <a:spcBef>
                <a:spcPts val="165"/>
              </a:spcBef>
            </a:pPr>
            <a:r>
              <a:rPr lang="en-US" sz="1800" dirty="0" smtClean="0">
                <a:solidFill>
                  <a:srgbClr val="72319C"/>
                </a:solidFill>
                <a:latin typeface="Arial"/>
                <a:cs typeface="Arial"/>
              </a:rPr>
              <a:t>Bipolar</a:t>
            </a:r>
            <a:r>
              <a:rPr sz="1800" spc="-40" dirty="0" smtClean="0">
                <a:solidFill>
                  <a:srgbClr val="72319C"/>
                </a:solidFill>
                <a:latin typeface="Arial"/>
                <a:cs typeface="Arial"/>
              </a:rPr>
              <a:t> </a:t>
            </a:r>
            <a:endParaRPr lang="en-US" sz="1800" spc="-40" dirty="0" smtClean="0">
              <a:solidFill>
                <a:srgbClr val="72319C"/>
              </a:solidFill>
              <a:latin typeface="Arial"/>
              <a:cs typeface="Arial"/>
            </a:endParaRPr>
          </a:p>
          <a:p>
            <a:pPr marL="12700">
              <a:lnSpc>
                <a:spcPct val="100000"/>
              </a:lnSpc>
              <a:spcBef>
                <a:spcPts val="165"/>
              </a:spcBef>
            </a:pPr>
            <a:r>
              <a:rPr lang="en-US" sz="2000" spc="-10" dirty="0" err="1" smtClean="0">
                <a:solidFill>
                  <a:srgbClr val="72319C"/>
                </a:solidFill>
                <a:latin typeface="Arial"/>
                <a:cs typeface="Arial"/>
              </a:rPr>
              <a:t>Pseudounipolar</a:t>
            </a:r>
            <a:endParaRPr lang="en-US" sz="2000" spc="-10" dirty="0" smtClean="0">
              <a:solidFill>
                <a:srgbClr val="72319C"/>
              </a:solidFill>
              <a:latin typeface="Arial"/>
              <a:cs typeface="Arial"/>
            </a:endParaRPr>
          </a:p>
          <a:p>
            <a:pPr marL="12700">
              <a:spcBef>
                <a:spcPts val="165"/>
              </a:spcBef>
            </a:pPr>
            <a:r>
              <a:rPr lang="en-US" sz="2000" spc="-10" dirty="0" smtClean="0">
                <a:solidFill>
                  <a:srgbClr val="72319C"/>
                </a:solidFill>
                <a:latin typeface="Arial"/>
                <a:cs typeface="Arial"/>
              </a:rPr>
              <a:t>Multipolar</a:t>
            </a:r>
            <a:endParaRPr lang="en-US" sz="2000" dirty="0" smtClean="0">
              <a:latin typeface="Arial"/>
              <a:cs typeface="Arial"/>
            </a:endParaRPr>
          </a:p>
          <a:p>
            <a:pPr marL="12700">
              <a:lnSpc>
                <a:spcPct val="100000"/>
              </a:lnSpc>
              <a:spcBef>
                <a:spcPts val="165"/>
              </a:spcBef>
            </a:pPr>
            <a:endParaRPr lang="en-US" sz="2100" spc="-15" baseline="1984" dirty="0" smtClean="0">
              <a:latin typeface="Arial"/>
              <a:cs typeface="Arial"/>
            </a:endParaRPr>
          </a:p>
        </p:txBody>
      </p:sp>
      <p:pic>
        <p:nvPicPr>
          <p:cNvPr id="10" name="object 10"/>
          <p:cNvPicPr/>
          <p:nvPr/>
        </p:nvPicPr>
        <p:blipFill>
          <a:blip r:embed="rId2" cstate="print"/>
          <a:stretch>
            <a:fillRect/>
          </a:stretch>
        </p:blipFill>
        <p:spPr>
          <a:xfrm>
            <a:off x="4800600" y="3581400"/>
            <a:ext cx="4343400" cy="3276600"/>
          </a:xfrm>
          <a:prstGeom prst="rect">
            <a:avLst/>
          </a:prstGeom>
        </p:spPr>
      </p:pic>
    </p:spTree>
  </p:cSld>
  <p:clrMapOvr>
    <a:masterClrMapping/>
  </p:clrMapOvr>
  <p:transition spd="med">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258470" y="348488"/>
            <a:ext cx="2625090" cy="574040"/>
          </a:xfrm>
          <a:prstGeom prst="rect">
            <a:avLst/>
          </a:prstGeom>
        </p:spPr>
        <p:txBody>
          <a:bodyPr vert="horz" wrap="square" lIns="0" tIns="12700" rIns="0" bIns="0" rtlCol="0">
            <a:spAutoFit/>
          </a:bodyPr>
          <a:lstStyle/>
          <a:p>
            <a:pPr marL="12700">
              <a:lnSpc>
                <a:spcPct val="100000"/>
              </a:lnSpc>
              <a:spcBef>
                <a:spcPts val="100"/>
              </a:spcBef>
            </a:pPr>
            <a:r>
              <a:rPr lang="en-US" dirty="0" smtClean="0"/>
              <a:t>Glial cells</a:t>
            </a:r>
            <a:endParaRPr spc="-10" dirty="0"/>
          </a:p>
        </p:txBody>
      </p:sp>
      <p:sp>
        <p:nvSpPr>
          <p:cNvPr id="3" name="object 3"/>
          <p:cNvSpPr txBox="1"/>
          <p:nvPr/>
        </p:nvSpPr>
        <p:spPr>
          <a:xfrm>
            <a:off x="307340" y="1264856"/>
            <a:ext cx="4197985" cy="5485091"/>
          </a:xfrm>
          <a:prstGeom prst="rect">
            <a:avLst/>
          </a:prstGeom>
        </p:spPr>
        <p:txBody>
          <a:bodyPr vert="horz" wrap="square" lIns="0" tIns="12700" rIns="0" bIns="0" rtlCol="0">
            <a:spAutoFit/>
          </a:bodyPr>
          <a:lstStyle/>
          <a:p>
            <a:pPr marL="12700" marR="5080">
              <a:lnSpc>
                <a:spcPct val="120000"/>
              </a:lnSpc>
              <a:spcBef>
                <a:spcPts val="100"/>
              </a:spcBef>
              <a:tabLst>
                <a:tab pos="355600" algn="l"/>
              </a:tabLst>
            </a:pPr>
            <a:r>
              <a:rPr lang="en-US" sz="1800" b="1" dirty="0" smtClean="0">
                <a:solidFill>
                  <a:srgbClr val="FF0000"/>
                </a:solidFill>
                <a:latin typeface="Arial"/>
                <a:cs typeface="Arial"/>
              </a:rPr>
              <a:t>Glial cells </a:t>
            </a:r>
            <a:r>
              <a:rPr lang="en-US" sz="1800" dirty="0" smtClean="0">
                <a:solidFill>
                  <a:schemeClr val="tx1"/>
                </a:solidFill>
                <a:latin typeface="Arial"/>
                <a:cs typeface="Arial"/>
              </a:rPr>
              <a:t>(neuroglia) represent the supporting cells of the central and peripheral nervous system. They are divided into:</a:t>
            </a:r>
          </a:p>
          <a:p>
            <a:pPr marL="12700" marR="5080">
              <a:lnSpc>
                <a:spcPct val="120000"/>
              </a:lnSpc>
              <a:spcBef>
                <a:spcPts val="100"/>
              </a:spcBef>
              <a:tabLst>
                <a:tab pos="355600" algn="l"/>
              </a:tabLst>
            </a:pPr>
            <a:endParaRPr lang="en-US" sz="1800" dirty="0" smtClean="0">
              <a:solidFill>
                <a:schemeClr val="tx1"/>
              </a:solidFill>
              <a:latin typeface="Arial"/>
              <a:cs typeface="Arial"/>
            </a:endParaRPr>
          </a:p>
          <a:p>
            <a:pPr marL="12700" marR="5080">
              <a:lnSpc>
                <a:spcPct val="120000"/>
              </a:lnSpc>
              <a:spcBef>
                <a:spcPts val="100"/>
              </a:spcBef>
              <a:tabLst>
                <a:tab pos="355600" algn="l"/>
              </a:tabLst>
            </a:pPr>
            <a:r>
              <a:rPr lang="en-US" sz="1800" u="sng" dirty="0" smtClean="0">
                <a:solidFill>
                  <a:srgbClr val="7030A0"/>
                </a:solidFill>
                <a:latin typeface="Arial"/>
                <a:cs typeface="Arial"/>
              </a:rPr>
              <a:t>Peripheral glial cells</a:t>
            </a:r>
          </a:p>
          <a:p>
            <a:pPr marL="355600" marR="5080" indent="-342900">
              <a:lnSpc>
                <a:spcPct val="120000"/>
              </a:lnSpc>
              <a:spcBef>
                <a:spcPts val="100"/>
              </a:spcBef>
              <a:buFont typeface="Wingdings" panose="05000000000000000000" pitchFamily="2" charset="2"/>
              <a:buChar char="v"/>
              <a:tabLst>
                <a:tab pos="355600" algn="l"/>
              </a:tabLst>
            </a:pPr>
            <a:r>
              <a:rPr lang="en-US" sz="1800" dirty="0" smtClean="0">
                <a:solidFill>
                  <a:schemeClr val="tx1"/>
                </a:solidFill>
                <a:latin typeface="Arial"/>
                <a:cs typeface="Arial"/>
              </a:rPr>
              <a:t>Schwann cells</a:t>
            </a:r>
          </a:p>
          <a:p>
            <a:pPr marL="355600" marR="5080" indent="-342900">
              <a:lnSpc>
                <a:spcPct val="120000"/>
              </a:lnSpc>
              <a:spcBef>
                <a:spcPts val="100"/>
              </a:spcBef>
              <a:buFont typeface="Wingdings" panose="05000000000000000000" pitchFamily="2" charset="2"/>
              <a:buChar char="v"/>
              <a:tabLst>
                <a:tab pos="355600" algn="l"/>
              </a:tabLst>
            </a:pPr>
            <a:r>
              <a:rPr lang="en-US" sz="1800" dirty="0" smtClean="0">
                <a:solidFill>
                  <a:schemeClr val="tx1"/>
                </a:solidFill>
                <a:latin typeface="Arial"/>
                <a:cs typeface="Arial"/>
              </a:rPr>
              <a:t>satellite cells</a:t>
            </a:r>
          </a:p>
          <a:p>
            <a:pPr marL="355600" marR="5080" indent="-342900">
              <a:lnSpc>
                <a:spcPct val="120000"/>
              </a:lnSpc>
              <a:spcBef>
                <a:spcPts val="100"/>
              </a:spcBef>
              <a:buFont typeface="Wingdings" panose="05000000000000000000" pitchFamily="2" charset="2"/>
              <a:buChar char="v"/>
              <a:tabLst>
                <a:tab pos="355600" algn="l"/>
              </a:tabLst>
            </a:pPr>
            <a:endParaRPr lang="en-US" sz="1800" dirty="0" smtClean="0">
              <a:solidFill>
                <a:schemeClr val="tx1"/>
              </a:solidFill>
              <a:latin typeface="Arial"/>
              <a:cs typeface="Arial"/>
            </a:endParaRPr>
          </a:p>
          <a:p>
            <a:pPr marL="12700" marR="5080">
              <a:lnSpc>
                <a:spcPct val="120000"/>
              </a:lnSpc>
              <a:spcBef>
                <a:spcPts val="100"/>
              </a:spcBef>
              <a:tabLst>
                <a:tab pos="355600" algn="l"/>
              </a:tabLst>
            </a:pPr>
            <a:r>
              <a:rPr lang="en-US" sz="1800" u="sng" dirty="0" smtClean="0">
                <a:solidFill>
                  <a:srgbClr val="800080"/>
                </a:solidFill>
                <a:latin typeface="Arial"/>
                <a:cs typeface="Arial"/>
              </a:rPr>
              <a:t>Central glial cells</a:t>
            </a:r>
          </a:p>
          <a:p>
            <a:pPr marL="355600" marR="5080" indent="-342900">
              <a:lnSpc>
                <a:spcPct val="120000"/>
              </a:lnSpc>
              <a:spcBef>
                <a:spcPts val="100"/>
              </a:spcBef>
              <a:buFont typeface="Wingdings" panose="05000000000000000000" pitchFamily="2" charset="2"/>
              <a:buChar char="v"/>
              <a:tabLst>
                <a:tab pos="355600" algn="l"/>
              </a:tabLst>
            </a:pPr>
            <a:r>
              <a:rPr lang="en-US" sz="1800" dirty="0" smtClean="0">
                <a:solidFill>
                  <a:schemeClr val="tx1"/>
                </a:solidFill>
                <a:latin typeface="Arial"/>
                <a:cs typeface="Arial"/>
              </a:rPr>
              <a:t>astrocytes</a:t>
            </a:r>
          </a:p>
          <a:p>
            <a:pPr marL="298450" marR="5080" indent="-285750">
              <a:lnSpc>
                <a:spcPct val="120000"/>
              </a:lnSpc>
              <a:spcBef>
                <a:spcPts val="100"/>
              </a:spcBef>
              <a:buFont typeface="Arial" panose="020B0604020202020204" pitchFamily="34" charset="0"/>
              <a:buChar char="•"/>
              <a:tabLst>
                <a:tab pos="355600" algn="l"/>
              </a:tabLst>
            </a:pPr>
            <a:r>
              <a:rPr lang="en-US" sz="1800" dirty="0" smtClean="0">
                <a:solidFill>
                  <a:srgbClr val="0070C0"/>
                </a:solidFill>
                <a:latin typeface="Arial"/>
                <a:cs typeface="Arial"/>
              </a:rPr>
              <a:t>fibrous</a:t>
            </a:r>
            <a:r>
              <a:rPr lang="en-US" sz="1800" dirty="0" smtClean="0">
                <a:solidFill>
                  <a:schemeClr val="tx1"/>
                </a:solidFill>
                <a:latin typeface="Arial"/>
                <a:cs typeface="Arial"/>
              </a:rPr>
              <a:t> (white matter)</a:t>
            </a:r>
          </a:p>
          <a:p>
            <a:pPr marL="298450" marR="5080" indent="-285750">
              <a:lnSpc>
                <a:spcPct val="120000"/>
              </a:lnSpc>
              <a:spcBef>
                <a:spcPts val="100"/>
              </a:spcBef>
              <a:buFont typeface="Arial" panose="020B0604020202020204" pitchFamily="34" charset="0"/>
              <a:buChar char="•"/>
              <a:tabLst>
                <a:tab pos="355600" algn="l"/>
              </a:tabLst>
            </a:pPr>
            <a:r>
              <a:rPr lang="en-US" sz="1800" dirty="0" smtClean="0">
                <a:solidFill>
                  <a:srgbClr val="0070C0"/>
                </a:solidFill>
                <a:latin typeface="Arial"/>
                <a:cs typeface="Arial"/>
              </a:rPr>
              <a:t>protoplasmic</a:t>
            </a:r>
            <a:r>
              <a:rPr lang="en-US" sz="1800" dirty="0" smtClean="0">
                <a:solidFill>
                  <a:schemeClr val="tx1"/>
                </a:solidFill>
                <a:latin typeface="Arial"/>
                <a:cs typeface="Arial"/>
              </a:rPr>
              <a:t> (gray matter)</a:t>
            </a:r>
          </a:p>
          <a:p>
            <a:pPr marL="355600" marR="5080" indent="-342900">
              <a:lnSpc>
                <a:spcPct val="120000"/>
              </a:lnSpc>
              <a:spcBef>
                <a:spcPts val="100"/>
              </a:spcBef>
              <a:buFont typeface="Wingdings" panose="05000000000000000000" pitchFamily="2" charset="2"/>
              <a:buChar char="v"/>
              <a:tabLst>
                <a:tab pos="355600" algn="l"/>
              </a:tabLst>
            </a:pPr>
            <a:r>
              <a:rPr lang="en-US" sz="1800" dirty="0" err="1" smtClean="0">
                <a:solidFill>
                  <a:schemeClr val="tx1"/>
                </a:solidFill>
                <a:latin typeface="Arial"/>
                <a:cs typeface="Arial"/>
              </a:rPr>
              <a:t>oligodendocytes</a:t>
            </a:r>
            <a:endParaRPr lang="en-US" sz="1800" dirty="0" smtClean="0">
              <a:solidFill>
                <a:schemeClr val="tx1"/>
              </a:solidFill>
              <a:latin typeface="Arial"/>
              <a:cs typeface="Arial"/>
            </a:endParaRPr>
          </a:p>
          <a:p>
            <a:pPr marL="355600" marR="5080" indent="-342900">
              <a:lnSpc>
                <a:spcPct val="120000"/>
              </a:lnSpc>
              <a:spcBef>
                <a:spcPts val="100"/>
              </a:spcBef>
              <a:buFont typeface="Wingdings" panose="05000000000000000000" pitchFamily="2" charset="2"/>
              <a:buChar char="v"/>
              <a:tabLst>
                <a:tab pos="355600" algn="l"/>
              </a:tabLst>
            </a:pPr>
            <a:r>
              <a:rPr lang="en-US" sz="1800" dirty="0" smtClean="0">
                <a:solidFill>
                  <a:schemeClr val="tx1"/>
                </a:solidFill>
                <a:latin typeface="Arial"/>
                <a:cs typeface="Arial"/>
              </a:rPr>
              <a:t>Ependymal cells</a:t>
            </a:r>
          </a:p>
          <a:p>
            <a:pPr marL="355600" marR="5080" indent="-342900">
              <a:lnSpc>
                <a:spcPct val="120000"/>
              </a:lnSpc>
              <a:spcBef>
                <a:spcPts val="100"/>
              </a:spcBef>
              <a:buFont typeface="Wingdings" panose="05000000000000000000" pitchFamily="2" charset="2"/>
              <a:buChar char="v"/>
              <a:tabLst>
                <a:tab pos="355600" algn="l"/>
              </a:tabLst>
            </a:pPr>
            <a:r>
              <a:rPr lang="en-US" sz="1800" dirty="0" smtClean="0">
                <a:solidFill>
                  <a:schemeClr val="tx1"/>
                </a:solidFill>
                <a:latin typeface="Arial"/>
                <a:cs typeface="Arial"/>
              </a:rPr>
              <a:t>microglia</a:t>
            </a:r>
            <a:endParaRPr sz="1800" dirty="0">
              <a:solidFill>
                <a:schemeClr val="tx1"/>
              </a:solidFill>
              <a:latin typeface="Arial"/>
              <a:cs typeface="Arial"/>
            </a:endParaRPr>
          </a:p>
        </p:txBody>
      </p:sp>
      <p:pic>
        <p:nvPicPr>
          <p:cNvPr id="7" name="object 7"/>
          <p:cNvPicPr/>
          <p:nvPr/>
        </p:nvPicPr>
        <p:blipFill rotWithShape="1">
          <a:blip r:embed="rId2" cstate="print"/>
          <a:srcRect t="27011"/>
          <a:stretch/>
        </p:blipFill>
        <p:spPr>
          <a:xfrm>
            <a:off x="4800600" y="1219200"/>
            <a:ext cx="4114800" cy="5105400"/>
          </a:xfrm>
          <a:prstGeom prst="rect">
            <a:avLst/>
          </a:prstGeom>
          <a:solidFill>
            <a:schemeClr val="bg1"/>
          </a:solidFill>
        </p:spPr>
      </p:pic>
      <p:sp>
        <p:nvSpPr>
          <p:cNvPr id="10" name="object 10"/>
          <p:cNvSpPr txBox="1"/>
          <p:nvPr/>
        </p:nvSpPr>
        <p:spPr>
          <a:xfrm>
            <a:off x="7391400" y="2438400"/>
            <a:ext cx="1333500" cy="166071"/>
          </a:xfrm>
          <a:prstGeom prst="rect">
            <a:avLst/>
          </a:prstGeom>
          <a:solidFill>
            <a:schemeClr val="bg1"/>
          </a:solidFill>
        </p:spPr>
        <p:txBody>
          <a:bodyPr vert="horz" wrap="square" lIns="0" tIns="12065" rIns="0" bIns="0" rtlCol="0">
            <a:spAutoFit/>
          </a:bodyPr>
          <a:lstStyle/>
          <a:p>
            <a:pPr marL="12700" marR="5080">
              <a:lnSpc>
                <a:spcPct val="100000"/>
              </a:lnSpc>
              <a:spcBef>
                <a:spcPts val="95"/>
              </a:spcBef>
            </a:pPr>
            <a:r>
              <a:rPr lang="en-US" sz="1000" spc="-10" dirty="0" smtClean="0">
                <a:latin typeface="Tahoma"/>
                <a:cs typeface="Tahoma"/>
              </a:rPr>
              <a:t>Astrocyte</a:t>
            </a:r>
            <a:endParaRPr sz="1000" dirty="0">
              <a:latin typeface="Tahoma"/>
              <a:cs typeface="Tahoma"/>
            </a:endParaRPr>
          </a:p>
        </p:txBody>
      </p:sp>
      <p:sp>
        <p:nvSpPr>
          <p:cNvPr id="11" name="object 11"/>
          <p:cNvSpPr txBox="1"/>
          <p:nvPr/>
        </p:nvSpPr>
        <p:spPr>
          <a:xfrm>
            <a:off x="5350160" y="3907694"/>
            <a:ext cx="1066800" cy="199414"/>
          </a:xfrm>
          <a:prstGeom prst="rect">
            <a:avLst/>
          </a:prstGeom>
          <a:solidFill>
            <a:srgbClr val="FFFFFF"/>
          </a:solidFill>
        </p:spPr>
        <p:txBody>
          <a:bodyPr vert="horz" wrap="square" lIns="0" tIns="45085" rIns="0" bIns="0" rtlCol="0">
            <a:spAutoFit/>
          </a:bodyPr>
          <a:lstStyle/>
          <a:p>
            <a:pPr marL="307340">
              <a:lnSpc>
                <a:spcPct val="100000"/>
              </a:lnSpc>
              <a:spcBef>
                <a:spcPts val="355"/>
              </a:spcBef>
            </a:pPr>
            <a:r>
              <a:rPr lang="en-US" sz="1000" spc="-10" dirty="0" smtClean="0">
                <a:latin typeface="Tahoma"/>
                <a:cs typeface="Tahoma"/>
              </a:rPr>
              <a:t>Microglia</a:t>
            </a:r>
            <a:endParaRPr sz="1000" dirty="0">
              <a:latin typeface="Tahoma"/>
              <a:cs typeface="Tahoma"/>
            </a:endParaRPr>
          </a:p>
        </p:txBody>
      </p:sp>
      <p:sp>
        <p:nvSpPr>
          <p:cNvPr id="12" name="object 12"/>
          <p:cNvSpPr/>
          <p:nvPr/>
        </p:nvSpPr>
        <p:spPr>
          <a:xfrm>
            <a:off x="7391400" y="6019800"/>
            <a:ext cx="1257300" cy="246379"/>
          </a:xfrm>
          <a:custGeom>
            <a:avLst/>
            <a:gdLst/>
            <a:ahLst/>
            <a:cxnLst/>
            <a:rect l="l" t="t" r="r" b="b"/>
            <a:pathLst>
              <a:path w="1257300" h="246379">
                <a:moveTo>
                  <a:pt x="1257300" y="0"/>
                </a:moveTo>
                <a:lnTo>
                  <a:pt x="0" y="0"/>
                </a:lnTo>
                <a:lnTo>
                  <a:pt x="0" y="246062"/>
                </a:lnTo>
                <a:lnTo>
                  <a:pt x="1257300" y="246062"/>
                </a:lnTo>
                <a:lnTo>
                  <a:pt x="1257300" y="0"/>
                </a:lnTo>
                <a:close/>
              </a:path>
            </a:pathLst>
          </a:custGeom>
          <a:solidFill>
            <a:srgbClr val="FFFFFF"/>
          </a:solidFill>
        </p:spPr>
        <p:txBody>
          <a:bodyPr wrap="square" lIns="0" tIns="0" rIns="0" bIns="0" rtlCol="0"/>
          <a:lstStyle/>
          <a:p>
            <a:endParaRPr/>
          </a:p>
        </p:txBody>
      </p:sp>
      <p:sp>
        <p:nvSpPr>
          <p:cNvPr id="13" name="object 13"/>
          <p:cNvSpPr txBox="1"/>
          <p:nvPr/>
        </p:nvSpPr>
        <p:spPr>
          <a:xfrm>
            <a:off x="7218312" y="5705393"/>
            <a:ext cx="1430388" cy="166071"/>
          </a:xfrm>
          <a:prstGeom prst="rect">
            <a:avLst/>
          </a:prstGeom>
          <a:solidFill>
            <a:srgbClr val="FFFFFF"/>
          </a:solidFill>
        </p:spPr>
        <p:txBody>
          <a:bodyPr vert="horz" wrap="square" lIns="0" tIns="12065" rIns="0" bIns="0" rtlCol="0">
            <a:spAutoFit/>
          </a:bodyPr>
          <a:lstStyle/>
          <a:p>
            <a:pPr marL="12700">
              <a:lnSpc>
                <a:spcPct val="100000"/>
              </a:lnSpc>
              <a:spcBef>
                <a:spcPts val="95"/>
              </a:spcBef>
            </a:pPr>
            <a:r>
              <a:rPr lang="en-US" sz="1000" spc="-10" dirty="0" smtClean="0">
                <a:latin typeface="Tahoma"/>
                <a:cs typeface="Tahoma"/>
              </a:rPr>
              <a:t>Oligodendrocyte</a:t>
            </a:r>
            <a:endParaRPr sz="1000" dirty="0">
              <a:latin typeface="Tahoma"/>
              <a:cs typeface="Tahoma"/>
            </a:endParaRPr>
          </a:p>
        </p:txBody>
      </p:sp>
      <p:sp>
        <p:nvSpPr>
          <p:cNvPr id="9" name="object 9"/>
          <p:cNvSpPr/>
          <p:nvPr/>
        </p:nvSpPr>
        <p:spPr>
          <a:xfrm>
            <a:off x="8915400" y="1323975"/>
            <a:ext cx="1353554" cy="400050"/>
          </a:xfrm>
          <a:custGeom>
            <a:avLst/>
            <a:gdLst/>
            <a:ahLst/>
            <a:cxnLst/>
            <a:rect l="l" t="t" r="r" b="b"/>
            <a:pathLst>
              <a:path w="1217929" h="400050">
                <a:moveTo>
                  <a:pt x="1217612" y="0"/>
                </a:moveTo>
                <a:lnTo>
                  <a:pt x="0" y="0"/>
                </a:lnTo>
                <a:lnTo>
                  <a:pt x="0" y="400050"/>
                </a:lnTo>
                <a:lnTo>
                  <a:pt x="1217612" y="400050"/>
                </a:lnTo>
                <a:lnTo>
                  <a:pt x="1217612" y="0"/>
                </a:lnTo>
                <a:close/>
              </a:path>
            </a:pathLst>
          </a:custGeom>
          <a:solidFill>
            <a:srgbClr val="FFFFFF"/>
          </a:solidFill>
        </p:spPr>
        <p:txBody>
          <a:bodyPr wrap="square" lIns="0" tIns="0" rIns="0" bIns="0" rtlCol="0"/>
          <a:lstStyle/>
          <a:p>
            <a:endParaRPr/>
          </a:p>
        </p:txBody>
      </p:sp>
    </p:spTree>
  </p:cSld>
  <p:clrMapOvr>
    <a:masterClrMapping/>
  </p:clrMapOvr>
  <p:transition spd="med">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47858" y="272606"/>
            <a:ext cx="7847330" cy="566822"/>
          </a:xfrm>
          <a:prstGeom prst="rect">
            <a:avLst/>
          </a:prstGeom>
        </p:spPr>
        <p:txBody>
          <a:bodyPr vert="horz" wrap="square" lIns="0" tIns="12700" rIns="0" bIns="0" rtlCol="0">
            <a:spAutoFit/>
          </a:bodyPr>
          <a:lstStyle/>
          <a:p>
            <a:pPr marL="2374900" marR="5080" indent="-2362835">
              <a:lnSpc>
                <a:spcPct val="100000"/>
              </a:lnSpc>
              <a:spcBef>
                <a:spcPts val="100"/>
              </a:spcBef>
            </a:pPr>
            <a:r>
              <a:rPr lang="en-US" dirty="0" smtClean="0"/>
              <a:t>Schwan cell</a:t>
            </a:r>
            <a:endParaRPr spc="-10" dirty="0"/>
          </a:p>
        </p:txBody>
      </p:sp>
      <p:sp>
        <p:nvSpPr>
          <p:cNvPr id="3" name="object 3"/>
          <p:cNvSpPr txBox="1"/>
          <p:nvPr/>
        </p:nvSpPr>
        <p:spPr>
          <a:xfrm>
            <a:off x="331075" y="1322460"/>
            <a:ext cx="4084954" cy="5062924"/>
          </a:xfrm>
          <a:prstGeom prst="rect">
            <a:avLst/>
          </a:prstGeom>
        </p:spPr>
        <p:txBody>
          <a:bodyPr vert="horz" wrap="square" lIns="0" tIns="12700" rIns="0" bIns="0" rtlCol="0">
            <a:spAutoFit/>
          </a:bodyPr>
          <a:lstStyle/>
          <a:p>
            <a:pPr marL="355600" marR="50800" indent="-342900">
              <a:lnSpc>
                <a:spcPct val="120000"/>
              </a:lnSpc>
              <a:spcBef>
                <a:spcPts val="100"/>
              </a:spcBef>
              <a:buFont typeface="Arial"/>
              <a:buChar char="•"/>
              <a:tabLst>
                <a:tab pos="355600" algn="l"/>
              </a:tabLst>
            </a:pPr>
            <a:r>
              <a:rPr lang="en-US" sz="1800" b="1" dirty="0" smtClean="0">
                <a:solidFill>
                  <a:srgbClr val="800080"/>
                </a:solidFill>
                <a:latin typeface="Arial"/>
                <a:cs typeface="Arial"/>
              </a:rPr>
              <a:t>Schwann cells </a:t>
            </a:r>
            <a:r>
              <a:rPr lang="en-US" sz="1800" dirty="0" smtClean="0">
                <a:solidFill>
                  <a:schemeClr val="tx1"/>
                </a:solidFill>
                <a:latin typeface="Arial"/>
                <a:cs typeface="Arial"/>
              </a:rPr>
              <a:t>envelop the axons of the nerves of the peripheral nervous system.</a:t>
            </a:r>
          </a:p>
          <a:p>
            <a:pPr marL="355600" marR="50800" indent="-342900">
              <a:lnSpc>
                <a:spcPct val="120000"/>
              </a:lnSpc>
              <a:spcBef>
                <a:spcPts val="100"/>
              </a:spcBef>
              <a:buFont typeface="Arial"/>
              <a:buChar char="•"/>
              <a:tabLst>
                <a:tab pos="355600" algn="l"/>
              </a:tabLst>
            </a:pPr>
            <a:r>
              <a:rPr lang="en-US" sz="1800" dirty="0" smtClean="0">
                <a:solidFill>
                  <a:schemeClr val="tx1"/>
                </a:solidFill>
                <a:latin typeface="Arial"/>
                <a:cs typeface="Arial"/>
              </a:rPr>
              <a:t>Depending on the way Schwann cells are wrapped, axons are divided into </a:t>
            </a:r>
            <a:r>
              <a:rPr lang="en-US" sz="1800" dirty="0" smtClean="0">
                <a:solidFill>
                  <a:srgbClr val="FF0000"/>
                </a:solidFill>
                <a:latin typeface="Arial"/>
                <a:cs typeface="Arial"/>
              </a:rPr>
              <a:t>myelinated</a:t>
            </a:r>
            <a:r>
              <a:rPr lang="en-US" sz="1800" dirty="0" smtClean="0">
                <a:solidFill>
                  <a:schemeClr val="tx1"/>
                </a:solidFill>
                <a:latin typeface="Arial"/>
                <a:cs typeface="Arial"/>
              </a:rPr>
              <a:t> and </a:t>
            </a:r>
            <a:r>
              <a:rPr lang="en-US" sz="1800" dirty="0" smtClean="0">
                <a:solidFill>
                  <a:srgbClr val="FF0000"/>
                </a:solidFill>
                <a:latin typeface="Arial"/>
                <a:cs typeface="Arial"/>
              </a:rPr>
              <a:t>unmyelinated</a:t>
            </a:r>
            <a:r>
              <a:rPr lang="en-US" sz="1800" dirty="0" smtClean="0">
                <a:solidFill>
                  <a:schemeClr val="tx1"/>
                </a:solidFill>
                <a:latin typeface="Arial"/>
                <a:cs typeface="Arial"/>
              </a:rPr>
              <a:t>.</a:t>
            </a:r>
          </a:p>
          <a:p>
            <a:pPr marL="355600" marR="50800" indent="-342900">
              <a:lnSpc>
                <a:spcPct val="120000"/>
              </a:lnSpc>
              <a:spcBef>
                <a:spcPts val="100"/>
              </a:spcBef>
              <a:buFont typeface="Arial"/>
              <a:buChar char="•"/>
              <a:tabLst>
                <a:tab pos="355600" algn="l"/>
              </a:tabLst>
            </a:pPr>
            <a:endParaRPr lang="en-US" sz="1800" dirty="0" smtClean="0">
              <a:solidFill>
                <a:schemeClr val="tx1"/>
              </a:solidFill>
              <a:latin typeface="Arial"/>
              <a:cs typeface="Arial"/>
            </a:endParaRPr>
          </a:p>
          <a:p>
            <a:pPr marL="355600" marR="50800" indent="-342900">
              <a:lnSpc>
                <a:spcPct val="120000"/>
              </a:lnSpc>
              <a:spcBef>
                <a:spcPts val="100"/>
              </a:spcBef>
              <a:buFont typeface="Arial"/>
              <a:buChar char="•"/>
              <a:tabLst>
                <a:tab pos="355600" algn="l"/>
              </a:tabLst>
            </a:pPr>
            <a:r>
              <a:rPr lang="en-US" sz="1800" dirty="0" smtClean="0">
                <a:solidFill>
                  <a:schemeClr val="tx1"/>
                </a:solidFill>
                <a:latin typeface="Arial"/>
                <a:cs typeface="Arial"/>
              </a:rPr>
              <a:t>In </a:t>
            </a:r>
            <a:r>
              <a:rPr lang="en-US" sz="1800" dirty="0" smtClean="0">
                <a:solidFill>
                  <a:srgbClr val="FF0000"/>
                </a:solidFill>
                <a:latin typeface="Arial"/>
                <a:cs typeface="Arial"/>
              </a:rPr>
              <a:t>unmyelinated</a:t>
            </a:r>
            <a:r>
              <a:rPr lang="en-US" sz="1800" dirty="0" smtClean="0">
                <a:solidFill>
                  <a:schemeClr val="tx1"/>
                </a:solidFill>
                <a:latin typeface="Arial"/>
                <a:cs typeface="Arial"/>
              </a:rPr>
              <a:t> axons, the Schwann cell only "single" wraps the axon (image A).</a:t>
            </a:r>
          </a:p>
          <a:p>
            <a:pPr marL="355600" marR="50800" indent="-342900">
              <a:lnSpc>
                <a:spcPct val="120000"/>
              </a:lnSpc>
              <a:spcBef>
                <a:spcPts val="100"/>
              </a:spcBef>
              <a:buFont typeface="Arial"/>
              <a:buChar char="•"/>
              <a:tabLst>
                <a:tab pos="355600" algn="l"/>
              </a:tabLst>
            </a:pPr>
            <a:r>
              <a:rPr lang="en-US" dirty="0" smtClean="0">
                <a:solidFill>
                  <a:schemeClr val="tx1"/>
                </a:solidFill>
                <a:latin typeface="Arial"/>
                <a:cs typeface="Arial"/>
              </a:rPr>
              <a:t>In </a:t>
            </a:r>
            <a:r>
              <a:rPr lang="en-US" dirty="0" smtClean="0">
                <a:solidFill>
                  <a:srgbClr val="FF0000"/>
                </a:solidFill>
                <a:latin typeface="Arial"/>
                <a:cs typeface="Arial"/>
              </a:rPr>
              <a:t>myelinated</a:t>
            </a:r>
            <a:r>
              <a:rPr lang="en-US" dirty="0" smtClean="0">
                <a:solidFill>
                  <a:schemeClr val="tx1"/>
                </a:solidFill>
                <a:latin typeface="Arial"/>
                <a:cs typeface="Arial"/>
              </a:rPr>
              <a:t> axons myelin sheath develops from compacted layers of</a:t>
            </a:r>
          </a:p>
          <a:p>
            <a:pPr marL="355600" marR="50800" indent="-342900">
              <a:lnSpc>
                <a:spcPct val="120000"/>
              </a:lnSpc>
              <a:spcBef>
                <a:spcPts val="100"/>
              </a:spcBef>
              <a:buFont typeface="Arial"/>
              <a:buChar char="•"/>
              <a:tabLst>
                <a:tab pos="355600" algn="l"/>
              </a:tabLst>
            </a:pPr>
            <a:r>
              <a:rPr lang="en-US" dirty="0" smtClean="0">
                <a:solidFill>
                  <a:schemeClr val="tx1"/>
                </a:solidFill>
                <a:latin typeface="Arial"/>
                <a:cs typeface="Arial"/>
              </a:rPr>
              <a:t>Schwann cell </a:t>
            </a:r>
            <a:r>
              <a:rPr lang="en-US" dirty="0" err="1" smtClean="0">
                <a:solidFill>
                  <a:schemeClr val="tx1"/>
                </a:solidFill>
                <a:latin typeface="Arial"/>
                <a:cs typeface="Arial"/>
              </a:rPr>
              <a:t>plasmalemma</a:t>
            </a:r>
            <a:r>
              <a:rPr lang="en-US" dirty="0" smtClean="0">
                <a:solidFill>
                  <a:schemeClr val="tx1"/>
                </a:solidFill>
                <a:latin typeface="Arial"/>
                <a:cs typeface="Arial"/>
              </a:rPr>
              <a:t> (image B)</a:t>
            </a:r>
            <a:endParaRPr sz="1800" dirty="0">
              <a:solidFill>
                <a:schemeClr val="tx1"/>
              </a:solidFill>
              <a:latin typeface="Arial"/>
              <a:cs typeface="Arial"/>
            </a:endParaRPr>
          </a:p>
        </p:txBody>
      </p:sp>
      <p:pic>
        <p:nvPicPr>
          <p:cNvPr id="5" name="Picture 4"/>
          <p:cNvPicPr>
            <a:picLocks noChangeAspect="1"/>
          </p:cNvPicPr>
          <p:nvPr/>
        </p:nvPicPr>
        <p:blipFill rotWithShape="1">
          <a:blip r:embed="rId2"/>
          <a:srcRect l="8460" t="9339" r="17515" b="8027"/>
          <a:stretch/>
        </p:blipFill>
        <p:spPr>
          <a:xfrm>
            <a:off x="5562600" y="609600"/>
            <a:ext cx="2932588" cy="6116541"/>
          </a:xfrm>
          <a:prstGeom prst="rect">
            <a:avLst/>
          </a:prstGeom>
        </p:spPr>
      </p:pic>
      <p:sp>
        <p:nvSpPr>
          <p:cNvPr id="6" name="TextBox 5"/>
          <p:cNvSpPr txBox="1"/>
          <p:nvPr/>
        </p:nvSpPr>
        <p:spPr>
          <a:xfrm>
            <a:off x="7696200" y="2286000"/>
            <a:ext cx="381000" cy="369332"/>
          </a:xfrm>
          <a:prstGeom prst="rect">
            <a:avLst/>
          </a:prstGeom>
          <a:solidFill>
            <a:schemeClr val="bg1"/>
          </a:solidFill>
        </p:spPr>
        <p:txBody>
          <a:bodyPr wrap="square" rtlCol="0">
            <a:spAutoFit/>
          </a:bodyPr>
          <a:lstStyle/>
          <a:p>
            <a:r>
              <a:rPr lang="en-US" b="1" dirty="0" smtClean="0"/>
              <a:t>A</a:t>
            </a:r>
            <a:endParaRPr lang="en-US" b="1" dirty="0"/>
          </a:p>
        </p:txBody>
      </p:sp>
      <p:sp>
        <p:nvSpPr>
          <p:cNvPr id="8" name="TextBox 7"/>
          <p:cNvSpPr txBox="1"/>
          <p:nvPr/>
        </p:nvSpPr>
        <p:spPr>
          <a:xfrm>
            <a:off x="8114188" y="6356809"/>
            <a:ext cx="381000" cy="369332"/>
          </a:xfrm>
          <a:prstGeom prst="rect">
            <a:avLst/>
          </a:prstGeom>
          <a:solidFill>
            <a:schemeClr val="bg1"/>
          </a:solidFill>
        </p:spPr>
        <p:txBody>
          <a:bodyPr wrap="square" rtlCol="0">
            <a:spAutoFit/>
          </a:bodyPr>
          <a:lstStyle/>
          <a:p>
            <a:r>
              <a:rPr lang="en-US" b="1" dirty="0"/>
              <a:t>B</a:t>
            </a:r>
          </a:p>
        </p:txBody>
      </p:sp>
    </p:spTree>
  </p:cSld>
  <p:clrMapOvr>
    <a:masterClrMapping/>
  </p:clrMapOvr>
  <p:transition spd="med">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51300" y="211988"/>
            <a:ext cx="3133179" cy="574040"/>
          </a:xfrm>
          <a:prstGeom prst="rect">
            <a:avLst/>
          </a:prstGeom>
        </p:spPr>
        <p:txBody>
          <a:bodyPr vert="horz" wrap="square" lIns="0" tIns="12700" rIns="0" bIns="0" rtlCol="0">
            <a:spAutoFit/>
          </a:bodyPr>
          <a:lstStyle/>
          <a:p>
            <a:pPr marL="12700">
              <a:lnSpc>
                <a:spcPct val="100000"/>
              </a:lnSpc>
              <a:spcBef>
                <a:spcPts val="100"/>
              </a:spcBef>
            </a:pPr>
            <a:r>
              <a:rPr lang="en-US" dirty="0" smtClean="0"/>
              <a:t>Myelin sheath</a:t>
            </a:r>
            <a:endParaRPr spc="-10" dirty="0"/>
          </a:p>
        </p:txBody>
      </p:sp>
      <p:sp>
        <p:nvSpPr>
          <p:cNvPr id="3" name="object 3"/>
          <p:cNvSpPr txBox="1"/>
          <p:nvPr/>
        </p:nvSpPr>
        <p:spPr>
          <a:xfrm>
            <a:off x="332250" y="1084579"/>
            <a:ext cx="4867910" cy="5308120"/>
          </a:xfrm>
          <a:prstGeom prst="rect">
            <a:avLst/>
          </a:prstGeom>
        </p:spPr>
        <p:txBody>
          <a:bodyPr vert="horz" wrap="square" lIns="0" tIns="20320" rIns="0" bIns="0" rtlCol="0">
            <a:spAutoFit/>
          </a:bodyPr>
          <a:lstStyle/>
          <a:p>
            <a:pPr marL="226060" marR="5080" indent="-213995">
              <a:lnSpc>
                <a:spcPct val="117200"/>
              </a:lnSpc>
              <a:spcBef>
                <a:spcPts val="160"/>
              </a:spcBef>
              <a:buChar char="•"/>
              <a:tabLst>
                <a:tab pos="226060" algn="l"/>
              </a:tabLst>
            </a:pPr>
            <a:r>
              <a:rPr lang="en-US" sz="1800" spc="-10" dirty="0" smtClean="0">
                <a:latin typeface="Arial"/>
                <a:cs typeface="Arial"/>
              </a:rPr>
              <a:t>Myelination covers the entire axon except for its initial segment and final branches that form synapses. The myelin sheath is interrupted at the points where two adjacent Schwann cells meet – </a:t>
            </a:r>
            <a:r>
              <a:rPr lang="en-US" sz="1800" spc="-10" dirty="0" smtClean="0">
                <a:solidFill>
                  <a:srgbClr val="FF0000"/>
                </a:solidFill>
                <a:latin typeface="Arial"/>
                <a:cs typeface="Arial"/>
              </a:rPr>
              <a:t>nodes of Ranvier</a:t>
            </a:r>
            <a:r>
              <a:rPr lang="en-US" sz="1800" spc="-10" dirty="0" smtClean="0">
                <a:latin typeface="Arial"/>
                <a:cs typeface="Arial"/>
              </a:rPr>
              <a:t>.</a:t>
            </a:r>
          </a:p>
          <a:p>
            <a:pPr marL="226060" marR="5080" indent="-213995">
              <a:lnSpc>
                <a:spcPct val="117200"/>
              </a:lnSpc>
              <a:spcBef>
                <a:spcPts val="160"/>
              </a:spcBef>
              <a:buChar char="•"/>
              <a:tabLst>
                <a:tab pos="226060" algn="l"/>
              </a:tabLst>
            </a:pPr>
            <a:r>
              <a:rPr lang="en-US" spc="-10" dirty="0">
                <a:latin typeface="Arial"/>
                <a:cs typeface="Arial"/>
              </a:rPr>
              <a:t>T</a:t>
            </a:r>
            <a:r>
              <a:rPr lang="en-US" sz="1800" spc="-10" dirty="0" smtClean="0">
                <a:latin typeface="Arial"/>
                <a:cs typeface="Arial"/>
              </a:rPr>
              <a:t>he myelin between two sequential nodes of Ranvier is called an </a:t>
            </a:r>
            <a:r>
              <a:rPr lang="en-US" sz="1800" spc="-10" dirty="0" err="1" smtClean="0">
                <a:solidFill>
                  <a:srgbClr val="FF0000"/>
                </a:solidFill>
                <a:latin typeface="Arial"/>
                <a:cs typeface="Arial"/>
              </a:rPr>
              <a:t>internodal</a:t>
            </a:r>
            <a:r>
              <a:rPr lang="en-US" sz="1800" spc="-10" dirty="0" smtClean="0">
                <a:solidFill>
                  <a:srgbClr val="FF0000"/>
                </a:solidFill>
                <a:latin typeface="Arial"/>
                <a:cs typeface="Arial"/>
              </a:rPr>
              <a:t> segment </a:t>
            </a:r>
            <a:r>
              <a:rPr lang="en-US" sz="1800" spc="-10" dirty="0" smtClean="0">
                <a:latin typeface="Arial"/>
                <a:cs typeface="Arial"/>
              </a:rPr>
              <a:t>(equals to one Schwann cell).</a:t>
            </a:r>
          </a:p>
          <a:p>
            <a:pPr marL="226060" marR="5080" indent="-213995">
              <a:lnSpc>
                <a:spcPct val="117200"/>
              </a:lnSpc>
              <a:spcBef>
                <a:spcPts val="160"/>
              </a:spcBef>
              <a:buChar char="•"/>
              <a:tabLst>
                <a:tab pos="226060" algn="l"/>
              </a:tabLst>
            </a:pPr>
            <a:r>
              <a:rPr lang="en-US" sz="1800" spc="-10" dirty="0" smtClean="0">
                <a:latin typeface="Arial"/>
                <a:cs typeface="Arial"/>
              </a:rPr>
              <a:t>In the nodes there are voltage-dependent Na+ channels, so depolarization of membrane can occur only there.</a:t>
            </a:r>
          </a:p>
          <a:p>
            <a:pPr marL="226060" marR="5080" indent="-213995">
              <a:lnSpc>
                <a:spcPct val="117200"/>
              </a:lnSpc>
              <a:spcBef>
                <a:spcPts val="160"/>
              </a:spcBef>
              <a:buChar char="•"/>
              <a:tabLst>
                <a:tab pos="226060" algn="l"/>
              </a:tabLst>
            </a:pPr>
            <a:endParaRPr lang="en-US" sz="1800" spc="-10" dirty="0" smtClean="0">
              <a:latin typeface="Arial"/>
              <a:cs typeface="Arial"/>
            </a:endParaRPr>
          </a:p>
          <a:p>
            <a:pPr marL="226060" marR="5080" indent="-213995">
              <a:lnSpc>
                <a:spcPct val="117200"/>
              </a:lnSpc>
              <a:spcBef>
                <a:spcPts val="160"/>
              </a:spcBef>
              <a:buChar char="•"/>
              <a:tabLst>
                <a:tab pos="226060" algn="l"/>
              </a:tabLst>
            </a:pPr>
            <a:r>
              <a:rPr lang="en-US" sz="1800" spc="-10" dirty="0" smtClean="0">
                <a:latin typeface="Arial"/>
                <a:cs typeface="Arial"/>
              </a:rPr>
              <a:t>Because of this, the action potential "jumps" from node to node - </a:t>
            </a:r>
            <a:r>
              <a:rPr lang="en-US" sz="1800" spc="-10" dirty="0" err="1" smtClean="0">
                <a:solidFill>
                  <a:srgbClr val="FF0000"/>
                </a:solidFill>
                <a:latin typeface="Arial"/>
                <a:cs typeface="Arial"/>
              </a:rPr>
              <a:t>saltatory</a:t>
            </a:r>
            <a:r>
              <a:rPr lang="en-US" sz="1800" spc="-10" dirty="0" smtClean="0">
                <a:solidFill>
                  <a:srgbClr val="FF0000"/>
                </a:solidFill>
                <a:latin typeface="Arial"/>
                <a:cs typeface="Arial"/>
              </a:rPr>
              <a:t> conduction</a:t>
            </a:r>
            <a:r>
              <a:rPr lang="en-US" sz="1800" spc="-10" dirty="0" smtClean="0">
                <a:latin typeface="Arial"/>
                <a:cs typeface="Arial"/>
              </a:rPr>
              <a:t>, and impulse conduction is up to 50 times faster compared to a non-myelinated axon. </a:t>
            </a:r>
            <a:endParaRPr sz="1800" dirty="0">
              <a:latin typeface="Arial"/>
              <a:cs typeface="Arial"/>
            </a:endParaRPr>
          </a:p>
        </p:txBody>
      </p:sp>
      <p:pic>
        <p:nvPicPr>
          <p:cNvPr id="4" name="object 4"/>
          <p:cNvPicPr/>
          <p:nvPr/>
        </p:nvPicPr>
        <p:blipFill>
          <a:blip r:embed="rId2" cstate="print"/>
          <a:stretch>
            <a:fillRect/>
          </a:stretch>
        </p:blipFill>
        <p:spPr>
          <a:xfrm>
            <a:off x="5334000" y="1420533"/>
            <a:ext cx="3809999" cy="3684867"/>
          </a:xfrm>
          <a:prstGeom prst="rect">
            <a:avLst/>
          </a:prstGeom>
        </p:spPr>
      </p:pic>
      <p:sp>
        <p:nvSpPr>
          <p:cNvPr id="7" name="Down Arrow 6"/>
          <p:cNvSpPr/>
          <p:nvPr/>
        </p:nvSpPr>
        <p:spPr>
          <a:xfrm>
            <a:off x="6705600" y="1524000"/>
            <a:ext cx="228600" cy="114300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med">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23808" y="161099"/>
            <a:ext cx="8174990" cy="574040"/>
          </a:xfrm>
          <a:prstGeom prst="rect">
            <a:avLst/>
          </a:prstGeom>
        </p:spPr>
        <p:txBody>
          <a:bodyPr vert="horz" wrap="square" lIns="0" tIns="12700" rIns="0" bIns="0" rtlCol="0">
            <a:spAutoFit/>
          </a:bodyPr>
          <a:lstStyle/>
          <a:p>
            <a:pPr marL="12700">
              <a:lnSpc>
                <a:spcPct val="100000"/>
              </a:lnSpc>
              <a:spcBef>
                <a:spcPts val="100"/>
              </a:spcBef>
            </a:pPr>
            <a:r>
              <a:rPr lang="en-US" spc="-10" dirty="0" err="1" smtClean="0"/>
              <a:t>Satelite</a:t>
            </a:r>
            <a:r>
              <a:rPr lang="en-US" spc="-10" dirty="0" smtClean="0"/>
              <a:t> cells</a:t>
            </a:r>
            <a:endParaRPr spc="-10" dirty="0"/>
          </a:p>
        </p:txBody>
      </p:sp>
      <p:sp>
        <p:nvSpPr>
          <p:cNvPr id="5" name="object 5"/>
          <p:cNvSpPr txBox="1"/>
          <p:nvPr/>
        </p:nvSpPr>
        <p:spPr>
          <a:xfrm>
            <a:off x="614283" y="1600200"/>
            <a:ext cx="4844415" cy="2818592"/>
          </a:xfrm>
          <a:prstGeom prst="rect">
            <a:avLst/>
          </a:prstGeom>
        </p:spPr>
        <p:txBody>
          <a:bodyPr vert="horz" wrap="square" lIns="0" tIns="24765" rIns="0" bIns="0" rtlCol="0">
            <a:spAutoFit/>
          </a:bodyPr>
          <a:lstStyle/>
          <a:p>
            <a:pPr marL="12700" marR="67310" indent="15240">
              <a:lnSpc>
                <a:spcPct val="110200"/>
              </a:lnSpc>
              <a:spcBef>
                <a:spcPts val="195"/>
              </a:spcBef>
            </a:pPr>
            <a:r>
              <a:rPr lang="en-US" sz="1800" b="1" dirty="0" smtClean="0">
                <a:solidFill>
                  <a:srgbClr val="800080"/>
                </a:solidFill>
                <a:latin typeface="Arial"/>
                <a:cs typeface="Arial"/>
              </a:rPr>
              <a:t>Satellite cells </a:t>
            </a:r>
            <a:r>
              <a:rPr lang="en-US" sz="1800" dirty="0" smtClean="0">
                <a:solidFill>
                  <a:schemeClr val="tx1"/>
                </a:solidFill>
                <a:latin typeface="Arial"/>
                <a:cs typeface="Arial"/>
              </a:rPr>
              <a:t>or </a:t>
            </a:r>
            <a:r>
              <a:rPr lang="en-US" sz="1800" dirty="0" err="1" smtClean="0">
                <a:solidFill>
                  <a:srgbClr val="7030A0"/>
                </a:solidFill>
                <a:latin typeface="Arial"/>
                <a:cs typeface="Arial"/>
              </a:rPr>
              <a:t>amphicites</a:t>
            </a:r>
            <a:r>
              <a:rPr lang="en-US" sz="1800" dirty="0" smtClean="0">
                <a:solidFill>
                  <a:schemeClr val="tx1"/>
                </a:solidFill>
                <a:latin typeface="Arial"/>
                <a:cs typeface="Arial"/>
              </a:rPr>
              <a:t> surround nerve cell bodies in spinal, cerebral and autonomic ganglia.</a:t>
            </a:r>
          </a:p>
          <a:p>
            <a:pPr marL="12700" marR="67310" indent="15240">
              <a:lnSpc>
                <a:spcPct val="110200"/>
              </a:lnSpc>
              <a:spcBef>
                <a:spcPts val="195"/>
              </a:spcBef>
            </a:pPr>
            <a:endParaRPr lang="en-US" sz="1800" dirty="0" smtClean="0">
              <a:solidFill>
                <a:schemeClr val="tx1"/>
              </a:solidFill>
              <a:latin typeface="Arial"/>
              <a:cs typeface="Arial"/>
            </a:endParaRPr>
          </a:p>
          <a:p>
            <a:pPr marL="12700" marR="67310" indent="15240">
              <a:lnSpc>
                <a:spcPct val="110200"/>
              </a:lnSpc>
              <a:spcBef>
                <a:spcPts val="195"/>
              </a:spcBef>
            </a:pPr>
            <a:r>
              <a:rPr lang="en-US" sz="1800" dirty="0" smtClean="0">
                <a:solidFill>
                  <a:schemeClr val="tx1"/>
                </a:solidFill>
                <a:latin typeface="Arial"/>
                <a:cs typeface="Arial"/>
              </a:rPr>
              <a:t>They help to establish and maintain a controlled microenvironment around the neuronal body in the ganglion, providing electrical insulation as well as a pathway for metabolic exchanges.</a:t>
            </a:r>
            <a:endParaRPr sz="1800" dirty="0">
              <a:solidFill>
                <a:schemeClr val="tx1"/>
              </a:solidFill>
              <a:latin typeface="Arial"/>
              <a:cs typeface="Arial"/>
            </a:endParaRPr>
          </a:p>
        </p:txBody>
      </p:sp>
    </p:spTree>
  </p:cSld>
  <p:clrMapOvr>
    <a:masterClrMapping/>
  </p:clrMapOvr>
  <p:transition spd="med">
    <p:wipe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0559" y="196545"/>
            <a:ext cx="7502880" cy="553998"/>
          </a:xfrm>
        </p:spPr>
        <p:txBody>
          <a:bodyPr/>
          <a:lstStyle/>
          <a:p>
            <a:r>
              <a:rPr lang="en-US" dirty="0" smtClean="0"/>
              <a:t>Oligodendrocyte</a:t>
            </a:r>
            <a:endParaRPr lang="en-US" dirty="0"/>
          </a:p>
        </p:txBody>
      </p:sp>
      <p:sp>
        <p:nvSpPr>
          <p:cNvPr id="4" name="object 8"/>
          <p:cNvSpPr txBox="1"/>
          <p:nvPr/>
        </p:nvSpPr>
        <p:spPr>
          <a:xfrm>
            <a:off x="381001" y="1219200"/>
            <a:ext cx="4267200" cy="5191549"/>
          </a:xfrm>
          <a:prstGeom prst="rect">
            <a:avLst/>
          </a:prstGeom>
        </p:spPr>
        <p:txBody>
          <a:bodyPr vert="horz" wrap="square" lIns="0" tIns="12700" rIns="0" bIns="0" rtlCol="0">
            <a:spAutoFit/>
          </a:bodyPr>
          <a:lstStyle/>
          <a:p>
            <a:pPr marL="12065" marR="581025">
              <a:lnSpc>
                <a:spcPct val="114500"/>
              </a:lnSpc>
              <a:spcBef>
                <a:spcPts val="100"/>
              </a:spcBef>
              <a:buClr>
                <a:srgbClr val="000000"/>
              </a:buClr>
              <a:tabLst>
                <a:tab pos="226060" algn="l"/>
              </a:tabLst>
            </a:pPr>
            <a:r>
              <a:rPr lang="en-US" sz="1800" dirty="0" smtClean="0">
                <a:latin typeface="Arial"/>
                <a:cs typeface="Arial"/>
              </a:rPr>
              <a:t>The </a:t>
            </a:r>
            <a:r>
              <a:rPr lang="en-US" sz="1800" dirty="0" smtClean="0">
                <a:solidFill>
                  <a:srgbClr val="7030A0"/>
                </a:solidFill>
                <a:latin typeface="Arial"/>
                <a:cs typeface="Arial"/>
              </a:rPr>
              <a:t>oligodendrocyte</a:t>
            </a:r>
            <a:r>
              <a:rPr lang="en-US" sz="1800" dirty="0" smtClean="0">
                <a:latin typeface="Arial"/>
                <a:cs typeface="Arial"/>
              </a:rPr>
              <a:t> is the cell responsible for producing CNS myelin. The myelin sheath in the CNS is formed by concentric layers of oligodendrocyte plasma membrane.</a:t>
            </a:r>
          </a:p>
          <a:p>
            <a:pPr marL="12065" marR="581025">
              <a:lnSpc>
                <a:spcPct val="114500"/>
              </a:lnSpc>
              <a:spcBef>
                <a:spcPts val="100"/>
              </a:spcBef>
              <a:buClr>
                <a:srgbClr val="000000"/>
              </a:buClr>
              <a:tabLst>
                <a:tab pos="226060" algn="l"/>
              </a:tabLst>
            </a:pPr>
            <a:endParaRPr sz="1800" dirty="0">
              <a:latin typeface="Arial"/>
              <a:cs typeface="Arial"/>
            </a:endParaRPr>
          </a:p>
          <a:p>
            <a:pPr marL="58420" marR="5080">
              <a:lnSpc>
                <a:spcPct val="105700"/>
              </a:lnSpc>
              <a:spcBef>
                <a:spcPts val="5"/>
              </a:spcBef>
              <a:tabLst>
                <a:tab pos="226060" algn="l"/>
                <a:tab pos="238760" algn="l"/>
              </a:tabLst>
            </a:pPr>
            <a:r>
              <a:rPr lang="en-US" sz="1800" spc="-10" dirty="0" smtClean="0">
                <a:latin typeface="Arial"/>
                <a:cs typeface="Arial"/>
              </a:rPr>
              <a:t>Because a single oligodendrocyte may </a:t>
            </a:r>
            <a:r>
              <a:rPr lang="en-US" sz="1800" spc="-10" dirty="0" err="1" smtClean="0">
                <a:latin typeface="Arial"/>
                <a:cs typeface="Arial"/>
              </a:rPr>
              <a:t>myelinate</a:t>
            </a:r>
            <a:r>
              <a:rPr lang="en-US" sz="1800" spc="-10" dirty="0" smtClean="0">
                <a:latin typeface="Arial"/>
                <a:cs typeface="Arial"/>
              </a:rPr>
              <a:t> </a:t>
            </a:r>
            <a:r>
              <a:rPr lang="en-US" sz="1800" spc="-10" dirty="0" smtClean="0">
                <a:solidFill>
                  <a:srgbClr val="7030A0"/>
                </a:solidFill>
                <a:latin typeface="Arial"/>
                <a:cs typeface="Arial"/>
              </a:rPr>
              <a:t>several nearby axons </a:t>
            </a:r>
            <a:r>
              <a:rPr lang="en-US" sz="1800" spc="-10" dirty="0" smtClean="0">
                <a:latin typeface="Arial"/>
                <a:cs typeface="Arial"/>
              </a:rPr>
              <a:t>simultaneously, the cell cannot embed multiple axons in its cytoplasm and allow the </a:t>
            </a:r>
            <a:r>
              <a:rPr lang="en-US" sz="1800" spc="-10" dirty="0" err="1" smtClean="0">
                <a:latin typeface="Arial"/>
                <a:cs typeface="Arial"/>
              </a:rPr>
              <a:t>mesaxon</a:t>
            </a:r>
            <a:r>
              <a:rPr lang="en-US" sz="1800" spc="-10" dirty="0" smtClean="0">
                <a:latin typeface="Arial"/>
                <a:cs typeface="Arial"/>
              </a:rPr>
              <a:t> membrane to spiral around each axon. Instead, each tongue-like process</a:t>
            </a:r>
          </a:p>
          <a:p>
            <a:pPr marL="58420" marR="5080">
              <a:lnSpc>
                <a:spcPct val="105700"/>
              </a:lnSpc>
              <a:spcBef>
                <a:spcPts val="5"/>
              </a:spcBef>
              <a:tabLst>
                <a:tab pos="226060" algn="l"/>
                <a:tab pos="238760" algn="l"/>
              </a:tabLst>
            </a:pPr>
            <a:r>
              <a:rPr lang="en-US" sz="1800" spc="-10" dirty="0" smtClean="0">
                <a:latin typeface="Arial"/>
                <a:cs typeface="Arial"/>
              </a:rPr>
              <a:t>appears to spiral around the axon, always staying in proximity to it, until the myelin sheath is formed</a:t>
            </a:r>
            <a:endParaRPr sz="1800" dirty="0">
              <a:latin typeface="Arial"/>
              <a:cs typeface="Arial"/>
            </a:endParaRPr>
          </a:p>
        </p:txBody>
      </p:sp>
      <p:pic>
        <p:nvPicPr>
          <p:cNvPr id="5" name="Picture 4"/>
          <p:cNvPicPr>
            <a:picLocks noChangeAspect="1"/>
          </p:cNvPicPr>
          <p:nvPr/>
        </p:nvPicPr>
        <p:blipFill>
          <a:blip r:embed="rId2"/>
          <a:stretch>
            <a:fillRect/>
          </a:stretch>
        </p:blipFill>
        <p:spPr>
          <a:xfrm>
            <a:off x="4419600" y="1133686"/>
            <a:ext cx="4491038" cy="2671763"/>
          </a:xfrm>
          <a:prstGeom prst="rect">
            <a:avLst/>
          </a:prstGeom>
        </p:spPr>
      </p:pic>
    </p:spTree>
    <p:extLst>
      <p:ext uri="{BB962C8B-B14F-4D97-AF65-F5344CB8AC3E}">
        <p14:creationId xmlns:p14="http://schemas.microsoft.com/office/powerpoint/2010/main" val="11870128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pic>
        <p:nvPicPr>
          <p:cNvPr id="4" name="Picture 3"/>
          <p:cNvPicPr>
            <a:picLocks noChangeAspect="1"/>
          </p:cNvPicPr>
          <p:nvPr/>
        </p:nvPicPr>
        <p:blipFill>
          <a:blip r:embed="rId2"/>
          <a:stretch>
            <a:fillRect/>
          </a:stretch>
        </p:blipFill>
        <p:spPr>
          <a:xfrm>
            <a:off x="-397" y="563631"/>
            <a:ext cx="9144793" cy="5730737"/>
          </a:xfrm>
          <a:prstGeom prst="rect">
            <a:avLst/>
          </a:prstGeom>
        </p:spPr>
      </p:pic>
    </p:spTree>
    <p:extLst>
      <p:ext uri="{BB962C8B-B14F-4D97-AF65-F5344CB8AC3E}">
        <p14:creationId xmlns:p14="http://schemas.microsoft.com/office/powerpoint/2010/main" val="15003809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85800" y="152400"/>
            <a:ext cx="8289925" cy="574040"/>
          </a:xfrm>
          <a:prstGeom prst="rect">
            <a:avLst/>
          </a:prstGeom>
        </p:spPr>
        <p:txBody>
          <a:bodyPr vert="horz" wrap="square" lIns="0" tIns="12700" rIns="0" bIns="0" rtlCol="0">
            <a:spAutoFit/>
          </a:bodyPr>
          <a:lstStyle/>
          <a:p>
            <a:pPr marL="12700">
              <a:lnSpc>
                <a:spcPct val="100000"/>
              </a:lnSpc>
              <a:spcBef>
                <a:spcPts val="100"/>
              </a:spcBef>
            </a:pPr>
            <a:r>
              <a:rPr lang="en-US" dirty="0" smtClean="0"/>
              <a:t>Astrocytes</a:t>
            </a:r>
            <a:endParaRPr spc="-10" dirty="0"/>
          </a:p>
        </p:txBody>
      </p:sp>
      <p:sp>
        <p:nvSpPr>
          <p:cNvPr id="5" name="object 5"/>
          <p:cNvSpPr txBox="1"/>
          <p:nvPr/>
        </p:nvSpPr>
        <p:spPr>
          <a:xfrm>
            <a:off x="152400" y="844003"/>
            <a:ext cx="8077200" cy="5480859"/>
          </a:xfrm>
          <a:prstGeom prst="rect">
            <a:avLst/>
          </a:prstGeom>
        </p:spPr>
        <p:txBody>
          <a:bodyPr vert="horz" wrap="square" lIns="0" tIns="12700" rIns="0" bIns="0" rtlCol="0">
            <a:spAutoFit/>
          </a:bodyPr>
          <a:lstStyle/>
          <a:p>
            <a:pPr marL="37465" marR="3686175" algn="just">
              <a:lnSpc>
                <a:spcPct val="113199"/>
              </a:lnSpc>
              <a:spcBef>
                <a:spcPts val="100"/>
              </a:spcBef>
              <a:tabLst>
                <a:tab pos="165100" algn="l"/>
                <a:tab pos="180975" algn="l"/>
              </a:tabLst>
            </a:pPr>
            <a:r>
              <a:rPr lang="en-US" sz="1800" dirty="0" smtClean="0">
                <a:solidFill>
                  <a:srgbClr val="FF1318"/>
                </a:solidFill>
                <a:latin typeface="Arial"/>
                <a:cs typeface="Arial"/>
              </a:rPr>
              <a:t>Astrocytes</a:t>
            </a:r>
            <a:r>
              <a:rPr lang="en-US" sz="1800" b="1" dirty="0" smtClean="0">
                <a:solidFill>
                  <a:srgbClr val="FF1318"/>
                </a:solidFill>
                <a:latin typeface="Arial"/>
                <a:cs typeface="Arial"/>
              </a:rPr>
              <a:t> </a:t>
            </a:r>
            <a:r>
              <a:rPr lang="en-US" sz="1800" dirty="0" smtClean="0">
                <a:solidFill>
                  <a:schemeClr val="tx1"/>
                </a:solidFill>
                <a:latin typeface="Arial"/>
                <a:cs typeface="Arial"/>
              </a:rPr>
              <a:t>are star-shaped cells with numerous processes. The ends of the processes expand, forming end feet that cover large areas of the outer surface of the:</a:t>
            </a:r>
          </a:p>
          <a:p>
            <a:pPr marL="323215" marR="3686175" indent="-285750" algn="l">
              <a:lnSpc>
                <a:spcPct val="113199"/>
              </a:lnSpc>
              <a:spcBef>
                <a:spcPts val="100"/>
              </a:spcBef>
              <a:buFont typeface="Wingdings" panose="05000000000000000000" pitchFamily="2" charset="2"/>
              <a:buChar char="v"/>
              <a:tabLst>
                <a:tab pos="165100" algn="l"/>
                <a:tab pos="180975" algn="l"/>
              </a:tabLst>
            </a:pPr>
            <a:r>
              <a:rPr lang="en-US" sz="1800" dirty="0" smtClean="0">
                <a:solidFill>
                  <a:srgbClr val="7030A0"/>
                </a:solidFill>
                <a:latin typeface="Arial"/>
                <a:cs typeface="Arial"/>
              </a:rPr>
              <a:t>neurons</a:t>
            </a:r>
          </a:p>
          <a:p>
            <a:pPr marL="323215" marR="3686175" indent="-285750" algn="l">
              <a:lnSpc>
                <a:spcPct val="113199"/>
              </a:lnSpc>
              <a:spcBef>
                <a:spcPts val="100"/>
              </a:spcBef>
              <a:buFont typeface="Wingdings" panose="05000000000000000000" pitchFamily="2" charset="2"/>
              <a:buChar char="v"/>
              <a:tabLst>
                <a:tab pos="165100" algn="l"/>
                <a:tab pos="180975" algn="l"/>
              </a:tabLst>
            </a:pPr>
            <a:r>
              <a:rPr lang="en-US" sz="1800" dirty="0" smtClean="0">
                <a:solidFill>
                  <a:srgbClr val="7030A0"/>
                </a:solidFill>
                <a:latin typeface="Arial"/>
                <a:cs typeface="Arial"/>
              </a:rPr>
              <a:t>blood vessels (glia </a:t>
            </a:r>
            <a:r>
              <a:rPr lang="en-US" sz="1800" dirty="0" err="1" smtClean="0">
                <a:solidFill>
                  <a:srgbClr val="7030A0"/>
                </a:solidFill>
                <a:latin typeface="Arial"/>
                <a:cs typeface="Arial"/>
              </a:rPr>
              <a:t>limitans</a:t>
            </a:r>
            <a:r>
              <a:rPr lang="en-US" sz="1800" dirty="0" smtClean="0">
                <a:solidFill>
                  <a:srgbClr val="7030A0"/>
                </a:solidFill>
                <a:latin typeface="Arial"/>
                <a:cs typeface="Arial"/>
              </a:rPr>
              <a:t> </a:t>
            </a:r>
            <a:r>
              <a:rPr lang="en-US" sz="1800" dirty="0" err="1" smtClean="0">
                <a:solidFill>
                  <a:srgbClr val="7030A0"/>
                </a:solidFill>
                <a:latin typeface="Arial"/>
                <a:cs typeface="Arial"/>
              </a:rPr>
              <a:t>perivascularis</a:t>
            </a:r>
            <a:r>
              <a:rPr lang="en-US" dirty="0">
                <a:solidFill>
                  <a:srgbClr val="7030A0"/>
                </a:solidFill>
                <a:latin typeface="Arial"/>
                <a:cs typeface="Arial"/>
              </a:rPr>
              <a:t>)</a:t>
            </a:r>
            <a:endParaRPr lang="en-US" sz="1800" dirty="0" smtClean="0">
              <a:solidFill>
                <a:srgbClr val="7030A0"/>
              </a:solidFill>
              <a:latin typeface="Arial"/>
              <a:cs typeface="Arial"/>
            </a:endParaRPr>
          </a:p>
          <a:p>
            <a:pPr marL="323215" marR="3686175" indent="-285750" algn="l">
              <a:lnSpc>
                <a:spcPct val="113199"/>
              </a:lnSpc>
              <a:spcBef>
                <a:spcPts val="100"/>
              </a:spcBef>
              <a:buFont typeface="Wingdings" panose="05000000000000000000" pitchFamily="2" charset="2"/>
              <a:buChar char="v"/>
              <a:tabLst>
                <a:tab pos="165100" algn="l"/>
                <a:tab pos="180975" algn="l"/>
              </a:tabLst>
            </a:pPr>
            <a:r>
              <a:rPr lang="en-US" sz="1800" dirty="0" smtClean="0">
                <a:solidFill>
                  <a:srgbClr val="7030A0"/>
                </a:solidFill>
                <a:latin typeface="Arial"/>
                <a:cs typeface="Arial"/>
              </a:rPr>
              <a:t>surface of the brain (glia </a:t>
            </a:r>
            <a:r>
              <a:rPr lang="en-US" sz="1800" dirty="0" err="1" smtClean="0">
                <a:solidFill>
                  <a:srgbClr val="7030A0"/>
                </a:solidFill>
                <a:latin typeface="Arial"/>
                <a:cs typeface="Arial"/>
              </a:rPr>
              <a:t>limitans</a:t>
            </a:r>
            <a:r>
              <a:rPr lang="en-US" sz="1800" dirty="0" smtClean="0">
                <a:solidFill>
                  <a:srgbClr val="7030A0"/>
                </a:solidFill>
                <a:latin typeface="Arial"/>
                <a:cs typeface="Arial"/>
              </a:rPr>
              <a:t> </a:t>
            </a:r>
            <a:r>
              <a:rPr lang="en-US" sz="1800" dirty="0" err="1" smtClean="0">
                <a:solidFill>
                  <a:srgbClr val="7030A0"/>
                </a:solidFill>
                <a:latin typeface="Arial"/>
                <a:cs typeface="Arial"/>
              </a:rPr>
              <a:t>superficialis</a:t>
            </a:r>
            <a:r>
              <a:rPr lang="en-US" sz="1800" dirty="0" smtClean="0">
                <a:solidFill>
                  <a:srgbClr val="7030A0"/>
                </a:solidFill>
                <a:latin typeface="Arial"/>
                <a:cs typeface="Arial"/>
              </a:rPr>
              <a:t>)</a:t>
            </a:r>
          </a:p>
          <a:p>
            <a:pPr marL="323215" marR="3686175" indent="-285750" algn="just">
              <a:lnSpc>
                <a:spcPct val="113199"/>
              </a:lnSpc>
              <a:spcBef>
                <a:spcPts val="100"/>
              </a:spcBef>
              <a:buFont typeface="Wingdings" panose="05000000000000000000" pitchFamily="2" charset="2"/>
              <a:buChar char="v"/>
              <a:tabLst>
                <a:tab pos="165100" algn="l"/>
                <a:tab pos="180975" algn="l"/>
              </a:tabLst>
            </a:pPr>
            <a:endParaRPr lang="en-US" sz="1800" i="1" dirty="0" smtClean="0">
              <a:solidFill>
                <a:srgbClr val="7030A0"/>
              </a:solidFill>
              <a:latin typeface="Arial"/>
              <a:cs typeface="Arial"/>
            </a:endParaRPr>
          </a:p>
          <a:p>
            <a:pPr marL="165100" marR="3686175" indent="-127635" algn="just">
              <a:lnSpc>
                <a:spcPct val="113199"/>
              </a:lnSpc>
              <a:spcBef>
                <a:spcPts val="100"/>
              </a:spcBef>
              <a:buFont typeface="Arial"/>
              <a:buChar char="•"/>
              <a:tabLst>
                <a:tab pos="165100" algn="l"/>
                <a:tab pos="180975" algn="l"/>
              </a:tabLst>
            </a:pPr>
            <a:r>
              <a:rPr lang="en-US" sz="1400" i="1" dirty="0" smtClean="0">
                <a:solidFill>
                  <a:schemeClr val="tx1"/>
                </a:solidFill>
                <a:latin typeface="Arial"/>
                <a:cs typeface="Arial"/>
              </a:rPr>
              <a:t>Protoplasmic astrocytes are more prevalent in the outermost covering of brain called gray matter. These astrocytes have numerous, short, branching cytoplasmic processes.</a:t>
            </a:r>
          </a:p>
          <a:p>
            <a:pPr marL="165100" marR="3686175" indent="-127635" algn="just">
              <a:lnSpc>
                <a:spcPct val="113199"/>
              </a:lnSpc>
              <a:spcBef>
                <a:spcPts val="100"/>
              </a:spcBef>
              <a:buFont typeface="Arial"/>
              <a:buChar char="•"/>
              <a:tabLst>
                <a:tab pos="165100" algn="l"/>
                <a:tab pos="180975" algn="l"/>
              </a:tabLst>
            </a:pPr>
            <a:r>
              <a:rPr lang="en-US" sz="1400" i="1" dirty="0" smtClean="0">
                <a:solidFill>
                  <a:schemeClr val="tx1"/>
                </a:solidFill>
                <a:latin typeface="Arial"/>
                <a:cs typeface="Arial"/>
              </a:rPr>
              <a:t>Fibrous astrocytes are more common in the inner core of the brain called white matter. These astrocytes have fewer processes, and they are relatively straight.</a:t>
            </a:r>
          </a:p>
        </p:txBody>
      </p:sp>
      <p:pic>
        <p:nvPicPr>
          <p:cNvPr id="6" name="Picture 5"/>
          <p:cNvPicPr>
            <a:picLocks noChangeAspect="1"/>
          </p:cNvPicPr>
          <p:nvPr/>
        </p:nvPicPr>
        <p:blipFill>
          <a:blip r:embed="rId2"/>
          <a:stretch>
            <a:fillRect/>
          </a:stretch>
        </p:blipFill>
        <p:spPr>
          <a:xfrm>
            <a:off x="4849811" y="1752600"/>
            <a:ext cx="4301613" cy="3200400"/>
          </a:xfrm>
          <a:prstGeom prst="rect">
            <a:avLst/>
          </a:prstGeom>
        </p:spPr>
      </p:pic>
    </p:spTree>
  </p:cSld>
  <p:clrMapOvr>
    <a:masterClrMapping/>
  </p:clrMapOvr>
  <p:transition spd="med">
    <p:wipe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228600"/>
            <a:ext cx="8094841" cy="553998"/>
          </a:xfrm>
        </p:spPr>
        <p:txBody>
          <a:bodyPr/>
          <a:lstStyle/>
          <a:p>
            <a:r>
              <a:rPr lang="en-US" dirty="0" smtClean="0"/>
              <a:t>Microglia. </a:t>
            </a:r>
            <a:r>
              <a:rPr lang="en-US" dirty="0" err="1" smtClean="0"/>
              <a:t>Ependimal</a:t>
            </a:r>
            <a:r>
              <a:rPr lang="en-US" dirty="0" smtClean="0"/>
              <a:t> cells. </a:t>
            </a:r>
            <a:endParaRPr lang="en-US" dirty="0"/>
          </a:p>
        </p:txBody>
      </p:sp>
      <p:sp>
        <p:nvSpPr>
          <p:cNvPr id="3" name="Text Placeholder 2"/>
          <p:cNvSpPr>
            <a:spLocks noGrp="1"/>
          </p:cNvSpPr>
          <p:nvPr>
            <p:ph type="body" idx="1"/>
          </p:nvPr>
        </p:nvSpPr>
        <p:spPr>
          <a:xfrm>
            <a:off x="228600" y="1143000"/>
            <a:ext cx="8534400" cy="5262979"/>
          </a:xfrm>
        </p:spPr>
        <p:txBody>
          <a:bodyPr/>
          <a:lstStyle/>
          <a:p>
            <a:pPr marL="285750" indent="-285750">
              <a:lnSpc>
                <a:spcPct val="150000"/>
              </a:lnSpc>
              <a:buFont typeface="Wingdings" panose="05000000000000000000" pitchFamily="2" charset="2"/>
              <a:buChar char="v"/>
            </a:pPr>
            <a:r>
              <a:rPr lang="en-US" dirty="0" smtClean="0">
                <a:solidFill>
                  <a:srgbClr val="7030A0"/>
                </a:solidFill>
              </a:rPr>
              <a:t>Microglia</a:t>
            </a:r>
            <a:r>
              <a:rPr lang="en-US" dirty="0" smtClean="0"/>
              <a:t> </a:t>
            </a:r>
            <a:r>
              <a:rPr lang="en-US" dirty="0"/>
              <a:t>are </a:t>
            </a:r>
            <a:r>
              <a:rPr lang="en-US" dirty="0" smtClean="0"/>
              <a:t>phagocytic </a:t>
            </a:r>
            <a:r>
              <a:rPr lang="en-US" dirty="0"/>
              <a:t>cells. They normally account </a:t>
            </a:r>
            <a:r>
              <a:rPr lang="en-US" dirty="0" smtClean="0"/>
              <a:t>for about </a:t>
            </a:r>
            <a:r>
              <a:rPr lang="en-US" dirty="0"/>
              <a:t>5% of all glial cells in the adult </a:t>
            </a:r>
            <a:r>
              <a:rPr lang="en-US" dirty="0" smtClean="0"/>
              <a:t>CNS. Microglial </a:t>
            </a:r>
            <a:r>
              <a:rPr lang="en-US" dirty="0"/>
              <a:t>cells are </a:t>
            </a:r>
            <a:r>
              <a:rPr lang="en-US" dirty="0" smtClean="0"/>
              <a:t>considered part </a:t>
            </a:r>
            <a:r>
              <a:rPr lang="en-US" dirty="0"/>
              <a:t>of the mononuclear </a:t>
            </a:r>
            <a:r>
              <a:rPr lang="en-US" dirty="0" smtClean="0"/>
              <a:t>phagocytic system. The </a:t>
            </a:r>
            <a:r>
              <a:rPr lang="en-US" dirty="0"/>
              <a:t>TEM reveals </a:t>
            </a:r>
            <a:r>
              <a:rPr lang="en-US" dirty="0" smtClean="0"/>
              <a:t>numerous lysosomes</a:t>
            </a:r>
            <a:r>
              <a:rPr lang="en-US" dirty="0"/>
              <a:t>, inclusions, and </a:t>
            </a:r>
            <a:r>
              <a:rPr lang="en-US" dirty="0" smtClean="0"/>
              <a:t>vesicles.</a:t>
            </a:r>
          </a:p>
          <a:p>
            <a:pPr>
              <a:lnSpc>
                <a:spcPct val="150000"/>
              </a:lnSpc>
            </a:pPr>
            <a:endParaRPr lang="en-US" dirty="0" smtClean="0">
              <a:solidFill>
                <a:srgbClr val="7030A0"/>
              </a:solidFill>
            </a:endParaRPr>
          </a:p>
          <a:p>
            <a:pPr marL="285750" indent="-285750">
              <a:lnSpc>
                <a:spcPct val="150000"/>
              </a:lnSpc>
              <a:buFont typeface="Wingdings" panose="05000000000000000000" pitchFamily="2" charset="2"/>
              <a:buChar char="v"/>
            </a:pPr>
            <a:r>
              <a:rPr lang="en-US" dirty="0" smtClean="0">
                <a:solidFill>
                  <a:srgbClr val="7030A0"/>
                </a:solidFill>
              </a:rPr>
              <a:t>Ependymal </a:t>
            </a:r>
            <a:r>
              <a:rPr lang="en-US" dirty="0">
                <a:solidFill>
                  <a:srgbClr val="7030A0"/>
                </a:solidFill>
              </a:rPr>
              <a:t>cells </a:t>
            </a:r>
            <a:r>
              <a:rPr lang="en-US" dirty="0"/>
              <a:t>form the epithelium-like lining of </a:t>
            </a:r>
            <a:r>
              <a:rPr lang="en-US" dirty="0" smtClean="0"/>
              <a:t>the fluid-filled </a:t>
            </a:r>
            <a:r>
              <a:rPr lang="en-US" dirty="0"/>
              <a:t>cavities of the CNS. They form a single </a:t>
            </a:r>
            <a:r>
              <a:rPr lang="en-US" dirty="0" smtClean="0"/>
              <a:t>layer of </a:t>
            </a:r>
            <a:r>
              <a:rPr lang="en-US" dirty="0"/>
              <a:t>cuboidal-to-columnar cells that have the </a:t>
            </a:r>
            <a:r>
              <a:rPr lang="en-US" dirty="0" smtClean="0"/>
              <a:t>morphologic and </a:t>
            </a:r>
            <a:r>
              <a:rPr lang="en-US" dirty="0"/>
              <a:t>physiologic characteristics of </a:t>
            </a:r>
            <a:r>
              <a:rPr lang="en-US" dirty="0" smtClean="0"/>
              <a:t>fluid-transporting cells. </a:t>
            </a:r>
            <a:r>
              <a:rPr lang="en-US" dirty="0"/>
              <a:t>They are tightly bound by </a:t>
            </a:r>
            <a:r>
              <a:rPr lang="en-US" dirty="0" smtClean="0"/>
              <a:t>junctional complexes </a:t>
            </a:r>
            <a:r>
              <a:rPr lang="en-US" dirty="0"/>
              <a:t>located at the apical surfaces. Unlike a </a:t>
            </a:r>
            <a:r>
              <a:rPr lang="en-US" dirty="0" smtClean="0"/>
              <a:t>typical epithelium</a:t>
            </a:r>
            <a:r>
              <a:rPr lang="en-US" dirty="0"/>
              <a:t>, ependymal cells lack an external </a:t>
            </a:r>
            <a:r>
              <a:rPr lang="en-US" dirty="0" smtClean="0"/>
              <a:t>lamina A </a:t>
            </a:r>
            <a:r>
              <a:rPr lang="en-US" dirty="0"/>
              <a:t>specialized type of </a:t>
            </a:r>
            <a:r>
              <a:rPr lang="en-US" dirty="0" smtClean="0"/>
              <a:t>ependymal </a:t>
            </a:r>
            <a:r>
              <a:rPr lang="en-US" dirty="0"/>
              <a:t>cells is called </a:t>
            </a:r>
            <a:r>
              <a:rPr lang="en-US" dirty="0" err="1" smtClean="0">
                <a:solidFill>
                  <a:srgbClr val="7030A0"/>
                </a:solidFill>
              </a:rPr>
              <a:t>tanycytes</a:t>
            </a:r>
            <a:r>
              <a:rPr lang="en-US" b="1" dirty="0" smtClean="0"/>
              <a:t>.</a:t>
            </a:r>
            <a:r>
              <a:rPr lang="en-US" dirty="0"/>
              <a:t> The cell body of </a:t>
            </a:r>
            <a:r>
              <a:rPr lang="en-US" dirty="0" err="1"/>
              <a:t>tanycytes</a:t>
            </a:r>
            <a:r>
              <a:rPr lang="en-US" dirty="0"/>
              <a:t> gives rise to a long process </a:t>
            </a:r>
            <a:r>
              <a:rPr lang="en-US" dirty="0" smtClean="0"/>
              <a:t>that projects </a:t>
            </a:r>
            <a:r>
              <a:rPr lang="en-US" dirty="0"/>
              <a:t>into the brain </a:t>
            </a:r>
            <a:r>
              <a:rPr lang="en-US" dirty="0" smtClean="0"/>
              <a:t>parenchyma.</a:t>
            </a:r>
            <a:endParaRPr lang="en-US" dirty="0"/>
          </a:p>
          <a:p>
            <a:endParaRPr lang="en-US" dirty="0"/>
          </a:p>
        </p:txBody>
      </p:sp>
    </p:spTree>
    <p:extLst>
      <p:ext uri="{BB962C8B-B14F-4D97-AF65-F5344CB8AC3E}">
        <p14:creationId xmlns:p14="http://schemas.microsoft.com/office/powerpoint/2010/main" val="415011950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228600" y="1056412"/>
            <a:ext cx="8915399" cy="5801588"/>
          </a:xfrm>
          <a:prstGeom prst="rect">
            <a:avLst/>
          </a:prstGeom>
        </p:spPr>
        <p:txBody>
          <a:bodyPr vert="horz" wrap="square" lIns="0" tIns="12700" rIns="0" bIns="0" rtlCol="0">
            <a:spAutoFit/>
          </a:bodyPr>
          <a:lstStyle/>
          <a:p>
            <a:pPr marL="12700" marR="84455">
              <a:lnSpc>
                <a:spcPct val="127899"/>
              </a:lnSpc>
              <a:spcBef>
                <a:spcPts val="100"/>
              </a:spcBef>
            </a:pPr>
            <a:r>
              <a:rPr lang="en-US" sz="1800" dirty="0" smtClean="0">
                <a:latin typeface="Arial"/>
                <a:cs typeface="Arial"/>
              </a:rPr>
              <a:t>Nerve fibers end by branching in epithelial, connective and muscle tissue. Endings can be </a:t>
            </a:r>
            <a:r>
              <a:rPr lang="en-US" sz="1800" dirty="0" smtClean="0">
                <a:solidFill>
                  <a:srgbClr val="7030A0"/>
                </a:solidFill>
                <a:latin typeface="Arial"/>
                <a:cs typeface="Arial"/>
              </a:rPr>
              <a:t>efferent</a:t>
            </a:r>
            <a:r>
              <a:rPr lang="en-US" sz="1800" dirty="0" smtClean="0">
                <a:latin typeface="Arial"/>
                <a:cs typeface="Arial"/>
              </a:rPr>
              <a:t> (effector) or </a:t>
            </a:r>
            <a:r>
              <a:rPr lang="en-US" sz="1800" dirty="0" smtClean="0">
                <a:solidFill>
                  <a:srgbClr val="7030A0"/>
                </a:solidFill>
                <a:latin typeface="Arial"/>
                <a:cs typeface="Arial"/>
              </a:rPr>
              <a:t>afferent</a:t>
            </a:r>
            <a:r>
              <a:rPr lang="en-US" sz="1800" dirty="0" smtClean="0">
                <a:latin typeface="Arial"/>
                <a:cs typeface="Arial"/>
              </a:rPr>
              <a:t> (mechanical/</a:t>
            </a:r>
            <a:r>
              <a:rPr lang="en-US" sz="1800" dirty="0" err="1" smtClean="0">
                <a:latin typeface="Arial"/>
                <a:cs typeface="Arial"/>
              </a:rPr>
              <a:t>thermo</a:t>
            </a:r>
            <a:r>
              <a:rPr lang="en-US" sz="1800" dirty="0" smtClean="0">
                <a:latin typeface="Arial"/>
                <a:cs typeface="Arial"/>
              </a:rPr>
              <a:t>/chemo/photoreceptors). </a:t>
            </a:r>
            <a:r>
              <a:rPr lang="en-US" sz="1800" dirty="0" smtClean="0">
                <a:solidFill>
                  <a:srgbClr val="7030A0"/>
                </a:solidFill>
                <a:latin typeface="Arial"/>
                <a:cs typeface="Arial"/>
              </a:rPr>
              <a:t>Afferent nerve endings </a:t>
            </a:r>
            <a:r>
              <a:rPr lang="en-US" sz="1800" dirty="0" smtClean="0">
                <a:latin typeface="Arial"/>
                <a:cs typeface="Arial"/>
              </a:rPr>
              <a:t>can to be </a:t>
            </a:r>
            <a:r>
              <a:rPr lang="en-US" sz="1800" dirty="0" smtClean="0">
                <a:solidFill>
                  <a:srgbClr val="FF0000"/>
                </a:solidFill>
                <a:latin typeface="Arial"/>
                <a:cs typeface="Arial"/>
              </a:rPr>
              <a:t>free</a:t>
            </a:r>
            <a:r>
              <a:rPr lang="en-US" sz="1800" dirty="0" smtClean="0">
                <a:latin typeface="Arial"/>
                <a:cs typeface="Arial"/>
              </a:rPr>
              <a:t> (afferent branches of unmyelinated nerve fibers all over the body) or </a:t>
            </a:r>
            <a:r>
              <a:rPr lang="en-US" sz="1800" dirty="0" smtClean="0">
                <a:solidFill>
                  <a:srgbClr val="FF0000"/>
                </a:solidFill>
                <a:latin typeface="Arial"/>
                <a:cs typeface="Arial"/>
              </a:rPr>
              <a:t>encapsulated</a:t>
            </a:r>
            <a:r>
              <a:rPr lang="en-US" sz="1800" dirty="0" smtClean="0">
                <a:latin typeface="Arial"/>
                <a:cs typeface="Arial"/>
              </a:rPr>
              <a:t>.</a:t>
            </a:r>
          </a:p>
          <a:p>
            <a:pPr marL="12700" marR="84455">
              <a:lnSpc>
                <a:spcPct val="127899"/>
              </a:lnSpc>
              <a:spcBef>
                <a:spcPts val="100"/>
              </a:spcBef>
            </a:pPr>
            <a:endParaRPr lang="en-US" sz="1800" dirty="0" smtClean="0">
              <a:latin typeface="Arial"/>
              <a:cs typeface="Arial"/>
            </a:endParaRPr>
          </a:p>
          <a:p>
            <a:pPr marL="12700" marR="84455">
              <a:lnSpc>
                <a:spcPct val="127899"/>
              </a:lnSpc>
              <a:spcBef>
                <a:spcPts val="100"/>
              </a:spcBef>
            </a:pPr>
            <a:r>
              <a:rPr lang="en-US" sz="1800" dirty="0" smtClean="0">
                <a:latin typeface="Arial"/>
                <a:cs typeface="Arial"/>
              </a:rPr>
              <a:t>Encapsulated nerve endings are corpuscles of different size, shape and structure, which have a connective tissue capsule.</a:t>
            </a:r>
          </a:p>
          <a:p>
            <a:pPr marL="12700" marR="84455">
              <a:lnSpc>
                <a:spcPct val="127899"/>
              </a:lnSpc>
              <a:spcBef>
                <a:spcPts val="100"/>
              </a:spcBef>
            </a:pPr>
            <a:r>
              <a:rPr lang="en-US" sz="1800" u="sng" dirty="0" smtClean="0">
                <a:solidFill>
                  <a:srgbClr val="FF0000"/>
                </a:solidFill>
                <a:latin typeface="Arial"/>
                <a:cs typeface="Arial"/>
              </a:rPr>
              <a:t>Pacinian corpuscle</a:t>
            </a:r>
          </a:p>
          <a:p>
            <a:pPr marL="12700" marR="84455">
              <a:lnSpc>
                <a:spcPct val="127899"/>
              </a:lnSpc>
              <a:spcBef>
                <a:spcPts val="100"/>
              </a:spcBef>
            </a:pPr>
            <a:r>
              <a:rPr lang="en-US" sz="1800" dirty="0" smtClean="0">
                <a:latin typeface="Arial"/>
                <a:cs typeface="Arial"/>
              </a:rPr>
              <a:t>deep into the dermis and stroma of certain organs. They consist of a nerve ending, an external and an internal fibrous capsule.</a:t>
            </a:r>
          </a:p>
          <a:p>
            <a:pPr marL="12700" marR="84455">
              <a:lnSpc>
                <a:spcPct val="127899"/>
              </a:lnSpc>
              <a:spcBef>
                <a:spcPts val="100"/>
              </a:spcBef>
            </a:pPr>
            <a:r>
              <a:rPr lang="en-US" sz="1800" u="sng" dirty="0" smtClean="0">
                <a:solidFill>
                  <a:srgbClr val="FF0000"/>
                </a:solidFill>
                <a:latin typeface="Arial"/>
                <a:cs typeface="Arial"/>
              </a:rPr>
              <a:t>Meissner corpuscle</a:t>
            </a:r>
          </a:p>
          <a:p>
            <a:pPr marL="12700" marR="84455">
              <a:lnSpc>
                <a:spcPct val="127899"/>
              </a:lnSpc>
              <a:spcBef>
                <a:spcPts val="100"/>
              </a:spcBef>
            </a:pPr>
            <a:r>
              <a:rPr lang="en-US" sz="1800" dirty="0" smtClean="0">
                <a:latin typeface="Arial"/>
                <a:cs typeface="Arial"/>
              </a:rPr>
              <a:t>in the dermal papillae of the skin of the lips, fingertips and outer skin</a:t>
            </a:r>
          </a:p>
          <a:p>
            <a:pPr marL="12700" marR="84455">
              <a:lnSpc>
                <a:spcPct val="127899"/>
              </a:lnSpc>
              <a:spcBef>
                <a:spcPts val="100"/>
              </a:spcBef>
            </a:pPr>
            <a:r>
              <a:rPr lang="en-US" sz="1800" dirty="0" smtClean="0">
                <a:latin typeface="Arial"/>
                <a:cs typeface="Arial"/>
              </a:rPr>
              <a:t>genitalia. They consist of nerve endings, Schwann cells and a capsule.</a:t>
            </a:r>
          </a:p>
          <a:p>
            <a:pPr marL="12700" marR="84455">
              <a:lnSpc>
                <a:spcPct val="127899"/>
              </a:lnSpc>
              <a:spcBef>
                <a:spcPts val="100"/>
              </a:spcBef>
            </a:pPr>
            <a:r>
              <a:rPr lang="en-US" sz="1800" u="sng" dirty="0" err="1" smtClean="0">
                <a:solidFill>
                  <a:srgbClr val="FF0000"/>
                </a:solidFill>
                <a:latin typeface="Arial"/>
                <a:cs typeface="Arial"/>
              </a:rPr>
              <a:t>Ruffini</a:t>
            </a:r>
            <a:r>
              <a:rPr lang="en-US" sz="1800" u="sng" dirty="0" smtClean="0">
                <a:solidFill>
                  <a:srgbClr val="FF0000"/>
                </a:solidFill>
                <a:latin typeface="Arial"/>
                <a:cs typeface="Arial"/>
              </a:rPr>
              <a:t> organ</a:t>
            </a:r>
          </a:p>
          <a:p>
            <a:pPr marL="12700" marR="84455">
              <a:lnSpc>
                <a:spcPct val="127899"/>
              </a:lnSpc>
              <a:spcBef>
                <a:spcPts val="100"/>
              </a:spcBef>
            </a:pPr>
            <a:r>
              <a:rPr lang="en-US" sz="1800" dirty="0" smtClean="0">
                <a:latin typeface="Arial"/>
                <a:cs typeface="Arial"/>
              </a:rPr>
              <a:t>in the dermis, hypodermis and joints. They consist of a capsule containing collagen and nerve fibers submerged in tissue fluid. They are spindle-shaped.</a:t>
            </a:r>
            <a:endParaRPr sz="1400" dirty="0">
              <a:latin typeface="Arial"/>
              <a:cs typeface="Arial"/>
            </a:endParaRPr>
          </a:p>
        </p:txBody>
      </p:sp>
      <p:sp>
        <p:nvSpPr>
          <p:cNvPr id="5" name="Title 4"/>
          <p:cNvSpPr>
            <a:spLocks noGrp="1"/>
          </p:cNvSpPr>
          <p:nvPr>
            <p:ph type="title"/>
          </p:nvPr>
        </p:nvSpPr>
        <p:spPr>
          <a:xfrm>
            <a:off x="450193" y="304800"/>
            <a:ext cx="3588407" cy="553998"/>
          </a:xfrm>
        </p:spPr>
        <p:txBody>
          <a:bodyPr/>
          <a:lstStyle/>
          <a:p>
            <a:r>
              <a:rPr lang="en-US" dirty="0" smtClean="0"/>
              <a:t>Nerve endings</a:t>
            </a:r>
            <a:endParaRPr lang="en-US" dirty="0"/>
          </a:p>
        </p:txBody>
      </p:sp>
    </p:spTree>
  </p:cSld>
  <p:clrMapOvr>
    <a:masterClrMapping/>
  </p:clrMapOvr>
  <p:transition spd="med">
    <p:wipe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34883" y="914400"/>
            <a:ext cx="8874236" cy="5029199"/>
          </a:xfrm>
          <a:prstGeom prst="rect">
            <a:avLst/>
          </a:prstGeom>
        </p:spPr>
      </p:pic>
    </p:spTree>
    <p:extLst>
      <p:ext uri="{BB962C8B-B14F-4D97-AF65-F5344CB8AC3E}">
        <p14:creationId xmlns:p14="http://schemas.microsoft.com/office/powerpoint/2010/main" val="119901540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15874" y="0"/>
            <a:ext cx="7502880" cy="920610"/>
          </a:xfrm>
          <a:prstGeom prst="rect">
            <a:avLst/>
          </a:prstGeom>
        </p:spPr>
        <p:txBody>
          <a:bodyPr vert="horz" wrap="square" lIns="0" tIns="363067" rIns="0" bIns="0" rtlCol="0">
            <a:spAutoFit/>
          </a:bodyPr>
          <a:lstStyle/>
          <a:p>
            <a:pPr marL="2839085">
              <a:lnSpc>
                <a:spcPct val="100000"/>
              </a:lnSpc>
              <a:spcBef>
                <a:spcPts val="100"/>
              </a:spcBef>
            </a:pPr>
            <a:r>
              <a:rPr lang="en-US" spc="-10" dirty="0" smtClean="0"/>
              <a:t>Synapse</a:t>
            </a:r>
            <a:endParaRPr spc="-10" dirty="0"/>
          </a:p>
        </p:txBody>
      </p:sp>
      <p:sp>
        <p:nvSpPr>
          <p:cNvPr id="7" name="object 7"/>
          <p:cNvSpPr txBox="1"/>
          <p:nvPr/>
        </p:nvSpPr>
        <p:spPr>
          <a:xfrm>
            <a:off x="76200" y="1066800"/>
            <a:ext cx="8610600" cy="5433795"/>
          </a:xfrm>
          <a:prstGeom prst="rect">
            <a:avLst/>
          </a:prstGeom>
        </p:spPr>
        <p:txBody>
          <a:bodyPr vert="horz" wrap="square" lIns="0" tIns="12700" rIns="0" bIns="0" rtlCol="0">
            <a:spAutoFit/>
          </a:bodyPr>
          <a:lstStyle/>
          <a:p>
            <a:pPr marL="304165" marR="75565">
              <a:lnSpc>
                <a:spcPct val="120000"/>
              </a:lnSpc>
              <a:spcBef>
                <a:spcPts val="100"/>
              </a:spcBef>
            </a:pPr>
            <a:r>
              <a:rPr lang="en-US" sz="1800" dirty="0" smtClean="0">
                <a:solidFill>
                  <a:srgbClr val="800080"/>
                </a:solidFill>
                <a:latin typeface="Arial"/>
                <a:cs typeface="Arial"/>
              </a:rPr>
              <a:t>Synapses</a:t>
            </a:r>
            <a:r>
              <a:rPr lang="en-US" sz="1800" b="1" dirty="0" smtClean="0">
                <a:solidFill>
                  <a:srgbClr val="800080"/>
                </a:solidFill>
                <a:latin typeface="Arial"/>
                <a:cs typeface="Arial"/>
              </a:rPr>
              <a:t> </a:t>
            </a:r>
            <a:r>
              <a:rPr lang="en-US" sz="1800" dirty="0" smtClean="0">
                <a:solidFill>
                  <a:schemeClr val="tx1"/>
                </a:solidFill>
                <a:latin typeface="Arial"/>
                <a:cs typeface="Arial"/>
              </a:rPr>
              <a:t>are specialized intercellular junctions through which nerve impulses are transmitted from one cell to another.</a:t>
            </a:r>
          </a:p>
          <a:p>
            <a:pPr marL="304165" marR="75565">
              <a:lnSpc>
                <a:spcPct val="120000"/>
              </a:lnSpc>
              <a:spcBef>
                <a:spcPts val="100"/>
              </a:spcBef>
            </a:pPr>
            <a:r>
              <a:rPr lang="en-US" sz="1800" dirty="0" smtClean="0">
                <a:solidFill>
                  <a:schemeClr val="tx1"/>
                </a:solidFill>
                <a:latin typeface="Arial"/>
                <a:cs typeface="Arial"/>
              </a:rPr>
              <a:t>The cell that transmits the information (</a:t>
            </a:r>
            <a:r>
              <a:rPr lang="en-US" sz="1800" dirty="0" smtClean="0">
                <a:solidFill>
                  <a:srgbClr val="FF0000"/>
                </a:solidFill>
                <a:latin typeface="Arial"/>
                <a:cs typeface="Arial"/>
              </a:rPr>
              <a:t>presynaptic cell</a:t>
            </a:r>
            <a:r>
              <a:rPr lang="en-US" sz="1800" dirty="0" smtClean="0">
                <a:solidFill>
                  <a:schemeClr val="tx1"/>
                </a:solidFill>
                <a:latin typeface="Arial"/>
                <a:cs typeface="Arial"/>
              </a:rPr>
              <a:t>) is always a neuron. The cell that receives the signal (</a:t>
            </a:r>
            <a:r>
              <a:rPr lang="en-US" sz="1800" dirty="0" smtClean="0">
                <a:solidFill>
                  <a:srgbClr val="FF0000"/>
                </a:solidFill>
                <a:latin typeface="Arial"/>
                <a:cs typeface="Arial"/>
              </a:rPr>
              <a:t>postsynaptic cell</a:t>
            </a:r>
            <a:r>
              <a:rPr lang="en-US" sz="1800" dirty="0" smtClean="0">
                <a:solidFill>
                  <a:schemeClr val="tx1"/>
                </a:solidFill>
                <a:latin typeface="Arial"/>
                <a:cs typeface="Arial"/>
              </a:rPr>
              <a:t>) can be a neuron, gland or muscle cell.</a:t>
            </a:r>
          </a:p>
          <a:p>
            <a:pPr marL="304165" marR="75565">
              <a:lnSpc>
                <a:spcPct val="120000"/>
              </a:lnSpc>
              <a:spcBef>
                <a:spcPts val="100"/>
              </a:spcBef>
            </a:pPr>
            <a:r>
              <a:rPr lang="en-US" sz="1800" dirty="0" smtClean="0">
                <a:solidFill>
                  <a:schemeClr val="tx1"/>
                </a:solidFill>
                <a:latin typeface="Arial"/>
                <a:cs typeface="Arial"/>
              </a:rPr>
              <a:t>Depending on the mechanism of signal transmission, synapses are divided into</a:t>
            </a:r>
          </a:p>
          <a:p>
            <a:pPr marL="304165" marR="75565">
              <a:lnSpc>
                <a:spcPct val="120000"/>
              </a:lnSpc>
              <a:spcBef>
                <a:spcPts val="100"/>
              </a:spcBef>
            </a:pPr>
            <a:r>
              <a:rPr lang="en-US" sz="1800" u="sng" dirty="0" smtClean="0">
                <a:solidFill>
                  <a:srgbClr val="FF0000"/>
                </a:solidFill>
                <a:latin typeface="Arial"/>
                <a:cs typeface="Arial"/>
              </a:rPr>
              <a:t>electrical </a:t>
            </a:r>
            <a:r>
              <a:rPr lang="en-US" sz="1800" dirty="0" smtClean="0">
                <a:solidFill>
                  <a:schemeClr val="tx1"/>
                </a:solidFill>
                <a:latin typeface="Arial"/>
                <a:cs typeface="Arial"/>
              </a:rPr>
              <a:t>and </a:t>
            </a:r>
            <a:r>
              <a:rPr lang="en-US" sz="1800" u="sng" dirty="0" smtClean="0">
                <a:solidFill>
                  <a:srgbClr val="FF0000"/>
                </a:solidFill>
                <a:latin typeface="Arial"/>
                <a:cs typeface="Arial"/>
              </a:rPr>
              <a:t>chemical.</a:t>
            </a:r>
          </a:p>
          <a:p>
            <a:pPr marL="304165" marR="75565">
              <a:lnSpc>
                <a:spcPct val="120000"/>
              </a:lnSpc>
              <a:spcBef>
                <a:spcPts val="100"/>
              </a:spcBef>
            </a:pPr>
            <a:endParaRPr lang="en-US" sz="1800" dirty="0" smtClean="0">
              <a:solidFill>
                <a:schemeClr val="tx1"/>
              </a:solidFill>
              <a:latin typeface="Arial"/>
              <a:cs typeface="Arial"/>
            </a:endParaRPr>
          </a:p>
          <a:p>
            <a:pPr marL="304165" marR="75565">
              <a:lnSpc>
                <a:spcPct val="120000"/>
              </a:lnSpc>
              <a:spcBef>
                <a:spcPts val="100"/>
              </a:spcBef>
            </a:pPr>
            <a:r>
              <a:rPr lang="en-US" sz="1800" dirty="0" smtClean="0">
                <a:solidFill>
                  <a:srgbClr val="0070C0"/>
                </a:solidFill>
                <a:latin typeface="Arial"/>
                <a:cs typeface="Arial"/>
              </a:rPr>
              <a:t>Electrical synapses. </a:t>
            </a:r>
            <a:r>
              <a:rPr lang="en-US" sz="1800" dirty="0" smtClean="0">
                <a:solidFill>
                  <a:schemeClr val="tx1"/>
                </a:solidFill>
                <a:latin typeface="Arial"/>
                <a:cs typeface="Arial"/>
              </a:rPr>
              <a:t>These synapses contain gap junctions that permit movement</a:t>
            </a:r>
          </a:p>
          <a:p>
            <a:pPr marL="304165" marR="75565">
              <a:lnSpc>
                <a:spcPct val="120000"/>
              </a:lnSpc>
              <a:spcBef>
                <a:spcPts val="100"/>
              </a:spcBef>
            </a:pPr>
            <a:r>
              <a:rPr lang="en-US" sz="1800" dirty="0" smtClean="0">
                <a:solidFill>
                  <a:schemeClr val="tx1"/>
                </a:solidFill>
                <a:latin typeface="Arial"/>
                <a:cs typeface="Arial"/>
              </a:rPr>
              <a:t>of ions between cells and consequently permit the direct spread of electrical current from one cell to another.</a:t>
            </a:r>
          </a:p>
          <a:p>
            <a:pPr marL="304165" marR="75565">
              <a:lnSpc>
                <a:spcPct val="120000"/>
              </a:lnSpc>
              <a:spcBef>
                <a:spcPts val="100"/>
              </a:spcBef>
            </a:pPr>
            <a:r>
              <a:rPr lang="en-US" sz="1800" dirty="0" smtClean="0">
                <a:solidFill>
                  <a:schemeClr val="tx1"/>
                </a:solidFill>
                <a:latin typeface="Arial"/>
                <a:cs typeface="Arial"/>
              </a:rPr>
              <a:t>In </a:t>
            </a:r>
            <a:r>
              <a:rPr lang="en-US" sz="1800" dirty="0" smtClean="0">
                <a:solidFill>
                  <a:srgbClr val="0070C0"/>
                </a:solidFill>
                <a:latin typeface="Arial"/>
                <a:cs typeface="Arial"/>
              </a:rPr>
              <a:t>chemical synapses</a:t>
            </a:r>
            <a:r>
              <a:rPr lang="en-US" dirty="0">
                <a:solidFill>
                  <a:schemeClr val="tx1"/>
                </a:solidFill>
                <a:latin typeface="Arial"/>
                <a:cs typeface="Arial"/>
              </a:rPr>
              <a:t> </a:t>
            </a:r>
            <a:r>
              <a:rPr lang="en-US" dirty="0" smtClean="0">
                <a:solidFill>
                  <a:schemeClr val="tx1"/>
                </a:solidFill>
                <a:latin typeface="Arial"/>
                <a:cs typeface="Arial"/>
              </a:rPr>
              <a:t>c</a:t>
            </a:r>
            <a:r>
              <a:rPr lang="en-US" sz="1800" dirty="0" smtClean="0">
                <a:solidFill>
                  <a:schemeClr val="tx1"/>
                </a:solidFill>
                <a:latin typeface="Arial"/>
                <a:cs typeface="Arial"/>
              </a:rPr>
              <a:t>onduction of impulses is achieved by the release of chemical substances (</a:t>
            </a:r>
            <a:r>
              <a:rPr lang="en-US" sz="1800" dirty="0" smtClean="0">
                <a:solidFill>
                  <a:srgbClr val="FF0000"/>
                </a:solidFill>
                <a:latin typeface="Arial"/>
                <a:cs typeface="Arial"/>
              </a:rPr>
              <a:t>neurotransmitters</a:t>
            </a:r>
            <a:r>
              <a:rPr lang="en-US" sz="1800" dirty="0" smtClean="0">
                <a:solidFill>
                  <a:schemeClr val="tx1"/>
                </a:solidFill>
                <a:latin typeface="Arial"/>
                <a:cs typeface="Arial"/>
              </a:rPr>
              <a:t>) from the presynaptic neuron. Neurotransmitters then diffuse across the narrow intercellular space that separates the presynaptic neuron from the postsynaptic neuron</a:t>
            </a:r>
          </a:p>
          <a:p>
            <a:pPr marL="304165" marR="75565">
              <a:lnSpc>
                <a:spcPct val="120000"/>
              </a:lnSpc>
              <a:spcBef>
                <a:spcPts val="100"/>
              </a:spcBef>
            </a:pPr>
            <a:r>
              <a:rPr lang="en-US" sz="1800" dirty="0" smtClean="0">
                <a:solidFill>
                  <a:schemeClr val="tx1"/>
                </a:solidFill>
                <a:latin typeface="Arial"/>
                <a:cs typeface="Arial"/>
              </a:rPr>
              <a:t>or target cell. They can be: </a:t>
            </a:r>
            <a:r>
              <a:rPr lang="en-US" sz="1800" dirty="0" err="1" smtClean="0">
                <a:solidFill>
                  <a:schemeClr val="tx1"/>
                </a:solidFill>
                <a:latin typeface="Arial"/>
                <a:cs typeface="Arial"/>
              </a:rPr>
              <a:t>interneuronal</a:t>
            </a:r>
            <a:r>
              <a:rPr lang="en-US" sz="1800" dirty="0" smtClean="0">
                <a:solidFill>
                  <a:schemeClr val="tx1"/>
                </a:solidFill>
                <a:latin typeface="Arial"/>
                <a:cs typeface="Arial"/>
              </a:rPr>
              <a:t>, </a:t>
            </a:r>
            <a:r>
              <a:rPr lang="en-US" sz="1800" dirty="0" err="1" smtClean="0">
                <a:solidFill>
                  <a:schemeClr val="tx1"/>
                </a:solidFill>
                <a:latin typeface="Arial"/>
                <a:cs typeface="Arial"/>
              </a:rPr>
              <a:t>neuroglandular</a:t>
            </a:r>
            <a:r>
              <a:rPr lang="en-US" sz="1800" dirty="0" smtClean="0">
                <a:solidFill>
                  <a:schemeClr val="tx1"/>
                </a:solidFill>
                <a:latin typeface="Arial"/>
                <a:cs typeface="Arial"/>
              </a:rPr>
              <a:t> and neuromuscular. </a:t>
            </a:r>
            <a:endParaRPr sz="1800" dirty="0">
              <a:solidFill>
                <a:schemeClr val="tx1"/>
              </a:solidFill>
              <a:latin typeface="Arial"/>
              <a:cs typeface="Arial"/>
            </a:endParaRPr>
          </a:p>
        </p:txBody>
      </p:sp>
    </p:spTree>
  </p:cSld>
  <p:clrMapOvr>
    <a:masterClrMapping/>
  </p:clrMapOvr>
  <p:transition spd="med">
    <p:wipe dir="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381000"/>
            <a:ext cx="6553200" cy="4863502"/>
          </a:xfrm>
          <a:prstGeom prst="rect">
            <a:avLst/>
          </a:prstGeom>
        </p:spPr>
      </p:pic>
      <p:sp>
        <p:nvSpPr>
          <p:cNvPr id="5" name="TextBox 4"/>
          <p:cNvSpPr txBox="1"/>
          <p:nvPr/>
        </p:nvSpPr>
        <p:spPr>
          <a:xfrm>
            <a:off x="5429250" y="533400"/>
            <a:ext cx="1123950" cy="369332"/>
          </a:xfrm>
          <a:prstGeom prst="rect">
            <a:avLst/>
          </a:prstGeom>
          <a:solidFill>
            <a:schemeClr val="bg1"/>
          </a:solidFill>
        </p:spPr>
        <p:txBody>
          <a:bodyPr wrap="square" rtlCol="0">
            <a:spAutoFit/>
          </a:bodyPr>
          <a:lstStyle/>
          <a:p>
            <a:endParaRPr lang="en-US" dirty="0"/>
          </a:p>
        </p:txBody>
      </p:sp>
      <p:sp>
        <p:nvSpPr>
          <p:cNvPr id="6" name="Rectangle 5"/>
          <p:cNvSpPr/>
          <p:nvPr/>
        </p:nvSpPr>
        <p:spPr>
          <a:xfrm>
            <a:off x="4724400" y="5257800"/>
            <a:ext cx="4572000" cy="1477328"/>
          </a:xfrm>
          <a:prstGeom prst="rect">
            <a:avLst/>
          </a:prstGeom>
        </p:spPr>
        <p:txBody>
          <a:bodyPr>
            <a:spAutoFit/>
          </a:bodyPr>
          <a:lstStyle/>
          <a:p>
            <a:r>
              <a:rPr lang="en-US" dirty="0" smtClean="0"/>
              <a:t>A </a:t>
            </a:r>
            <a:r>
              <a:rPr lang="en-US" b="1" dirty="0" smtClean="0">
                <a:solidFill>
                  <a:srgbClr val="FF0000"/>
                </a:solidFill>
              </a:rPr>
              <a:t>neurotransmitter</a:t>
            </a:r>
          </a:p>
          <a:p>
            <a:r>
              <a:rPr lang="en-US" dirty="0" smtClean="0"/>
              <a:t>that is released from the presynaptic element diffuses through the synaptic cleft to the postsynaptic membrane, where</a:t>
            </a:r>
          </a:p>
          <a:p>
            <a:r>
              <a:rPr lang="en-US" dirty="0" smtClean="0"/>
              <a:t>it interacts with a specific receptor. </a:t>
            </a:r>
            <a:endParaRPr lang="en-US" dirty="0"/>
          </a:p>
        </p:txBody>
      </p:sp>
    </p:spTree>
    <p:extLst>
      <p:ext uri="{BB962C8B-B14F-4D97-AF65-F5344CB8AC3E}">
        <p14:creationId xmlns:p14="http://schemas.microsoft.com/office/powerpoint/2010/main" val="212526961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6350" y="-6350"/>
            <a:ext cx="920750" cy="463550"/>
            <a:chOff x="-6350" y="-6350"/>
            <a:chExt cx="920750" cy="463550"/>
          </a:xfrm>
        </p:grpSpPr>
        <p:sp>
          <p:nvSpPr>
            <p:cNvPr id="3" name="object 3"/>
            <p:cNvSpPr/>
            <p:nvPr/>
          </p:nvSpPr>
          <p:spPr>
            <a:xfrm>
              <a:off x="-1269" y="-1269"/>
              <a:ext cx="2540" cy="2540"/>
            </a:xfrm>
            <a:custGeom>
              <a:avLst/>
              <a:gdLst/>
              <a:ahLst/>
              <a:cxnLst/>
              <a:rect l="l" t="t" r="r" b="b"/>
              <a:pathLst>
                <a:path w="2540" h="2540">
                  <a:moveTo>
                    <a:pt x="2540" y="2540"/>
                  </a:moveTo>
                  <a:lnTo>
                    <a:pt x="0" y="2540"/>
                  </a:lnTo>
                </a:path>
                <a:path w="2540" h="2540">
                  <a:moveTo>
                    <a:pt x="2540" y="2540"/>
                  </a:moveTo>
                  <a:lnTo>
                    <a:pt x="2540" y="0"/>
                  </a:lnTo>
                </a:path>
                <a:path w="2540" h="2540">
                  <a:moveTo>
                    <a:pt x="2540" y="0"/>
                  </a:moveTo>
                  <a:lnTo>
                    <a:pt x="0" y="0"/>
                  </a:lnTo>
                </a:path>
                <a:path w="2540" h="2540">
                  <a:moveTo>
                    <a:pt x="0" y="0"/>
                  </a:moveTo>
                  <a:lnTo>
                    <a:pt x="0" y="2540"/>
                  </a:lnTo>
                </a:path>
                <a:path w="2540" h="2540">
                  <a:moveTo>
                    <a:pt x="2540" y="2540"/>
                  </a:moveTo>
                  <a:lnTo>
                    <a:pt x="0" y="2540"/>
                  </a:lnTo>
                </a:path>
                <a:path w="2540" h="2540">
                  <a:moveTo>
                    <a:pt x="2540" y="2540"/>
                  </a:moveTo>
                  <a:lnTo>
                    <a:pt x="2540" y="0"/>
                  </a:lnTo>
                </a:path>
                <a:path w="2540" h="2540">
                  <a:moveTo>
                    <a:pt x="2540" y="0"/>
                  </a:moveTo>
                  <a:lnTo>
                    <a:pt x="0" y="0"/>
                  </a:lnTo>
                </a:path>
                <a:path w="2540" h="2540">
                  <a:moveTo>
                    <a:pt x="0" y="0"/>
                  </a:moveTo>
                  <a:lnTo>
                    <a:pt x="0" y="2540"/>
                  </a:lnTo>
                </a:path>
              </a:pathLst>
            </a:custGeom>
            <a:ln w="3175">
              <a:solidFill>
                <a:srgbClr val="000000"/>
              </a:solidFill>
            </a:ln>
          </p:spPr>
          <p:txBody>
            <a:bodyPr wrap="square" lIns="0" tIns="0" rIns="0" bIns="0" rtlCol="0"/>
            <a:lstStyle/>
            <a:p>
              <a:endParaRPr/>
            </a:p>
          </p:txBody>
        </p:sp>
        <p:sp>
          <p:nvSpPr>
            <p:cNvPr id="4" name="object 4"/>
            <p:cNvSpPr/>
            <p:nvPr/>
          </p:nvSpPr>
          <p:spPr>
            <a:xfrm>
              <a:off x="0" y="0"/>
              <a:ext cx="0" cy="457200"/>
            </a:xfrm>
            <a:custGeom>
              <a:avLst/>
              <a:gdLst/>
              <a:ahLst/>
              <a:cxnLst/>
              <a:rect l="l" t="t" r="r" b="b"/>
              <a:pathLst>
                <a:path h="457200">
                  <a:moveTo>
                    <a:pt x="0" y="0"/>
                  </a:moveTo>
                  <a:lnTo>
                    <a:pt x="0" y="457200"/>
                  </a:lnTo>
                </a:path>
              </a:pathLst>
            </a:custGeom>
            <a:ln w="12700">
              <a:solidFill>
                <a:srgbClr val="FCFFFF"/>
              </a:solidFill>
            </a:ln>
          </p:spPr>
          <p:txBody>
            <a:bodyPr wrap="square" lIns="0" tIns="0" rIns="0" bIns="0" rtlCol="0"/>
            <a:lstStyle/>
            <a:p>
              <a:endParaRPr/>
            </a:p>
          </p:txBody>
        </p:sp>
        <p:sp>
          <p:nvSpPr>
            <p:cNvPr id="5" name="object 5"/>
            <p:cNvSpPr/>
            <p:nvPr/>
          </p:nvSpPr>
          <p:spPr>
            <a:xfrm>
              <a:off x="0" y="-6350"/>
              <a:ext cx="457200" cy="12700"/>
            </a:xfrm>
            <a:custGeom>
              <a:avLst/>
              <a:gdLst/>
              <a:ahLst/>
              <a:cxnLst/>
              <a:rect l="l" t="t" r="r" b="b"/>
              <a:pathLst>
                <a:path w="457200" h="12700">
                  <a:moveTo>
                    <a:pt x="0" y="12700"/>
                  </a:moveTo>
                  <a:lnTo>
                    <a:pt x="457200" y="12700"/>
                  </a:lnTo>
                  <a:lnTo>
                    <a:pt x="457200" y="0"/>
                  </a:lnTo>
                  <a:lnTo>
                    <a:pt x="0" y="0"/>
                  </a:lnTo>
                  <a:lnTo>
                    <a:pt x="0" y="12700"/>
                  </a:lnTo>
                  <a:close/>
                </a:path>
              </a:pathLst>
            </a:custGeom>
            <a:solidFill>
              <a:srgbClr val="FDFFFF"/>
            </a:solidFill>
          </p:spPr>
          <p:txBody>
            <a:bodyPr wrap="square" lIns="0" tIns="0" rIns="0" bIns="0" rtlCol="0"/>
            <a:lstStyle/>
            <a:p>
              <a:endParaRPr/>
            </a:p>
          </p:txBody>
        </p:sp>
        <p:sp>
          <p:nvSpPr>
            <p:cNvPr id="6" name="object 6"/>
            <p:cNvSpPr/>
            <p:nvPr/>
          </p:nvSpPr>
          <p:spPr>
            <a:xfrm>
              <a:off x="-1269" y="-1269"/>
              <a:ext cx="2540" cy="2540"/>
            </a:xfrm>
            <a:custGeom>
              <a:avLst/>
              <a:gdLst/>
              <a:ahLst/>
              <a:cxnLst/>
              <a:rect l="l" t="t" r="r" b="b"/>
              <a:pathLst>
                <a:path w="2540" h="2540">
                  <a:moveTo>
                    <a:pt x="2540" y="2540"/>
                  </a:moveTo>
                  <a:lnTo>
                    <a:pt x="0" y="2540"/>
                  </a:lnTo>
                </a:path>
                <a:path w="2540" h="2540">
                  <a:moveTo>
                    <a:pt x="2540" y="2540"/>
                  </a:moveTo>
                  <a:lnTo>
                    <a:pt x="2540" y="0"/>
                  </a:lnTo>
                </a:path>
                <a:path w="2540" h="2540">
                  <a:moveTo>
                    <a:pt x="2540" y="0"/>
                  </a:moveTo>
                  <a:lnTo>
                    <a:pt x="0" y="0"/>
                  </a:lnTo>
                </a:path>
                <a:path w="2540" h="2540">
                  <a:moveTo>
                    <a:pt x="0" y="0"/>
                  </a:moveTo>
                  <a:lnTo>
                    <a:pt x="0" y="2540"/>
                  </a:lnTo>
                </a:path>
              </a:pathLst>
            </a:custGeom>
            <a:ln w="3175">
              <a:solidFill>
                <a:srgbClr val="000000"/>
              </a:solidFill>
            </a:ln>
          </p:spPr>
          <p:txBody>
            <a:bodyPr wrap="square" lIns="0" tIns="0" rIns="0" bIns="0" rtlCol="0"/>
            <a:lstStyle/>
            <a:p>
              <a:endParaRPr/>
            </a:p>
          </p:txBody>
        </p:sp>
        <p:sp>
          <p:nvSpPr>
            <p:cNvPr id="7" name="object 7"/>
            <p:cNvSpPr/>
            <p:nvPr/>
          </p:nvSpPr>
          <p:spPr>
            <a:xfrm>
              <a:off x="0" y="-6350"/>
              <a:ext cx="457200" cy="12700"/>
            </a:xfrm>
            <a:custGeom>
              <a:avLst/>
              <a:gdLst/>
              <a:ahLst/>
              <a:cxnLst/>
              <a:rect l="l" t="t" r="r" b="b"/>
              <a:pathLst>
                <a:path w="457200" h="12700">
                  <a:moveTo>
                    <a:pt x="457200" y="0"/>
                  </a:moveTo>
                  <a:lnTo>
                    <a:pt x="0" y="0"/>
                  </a:lnTo>
                  <a:lnTo>
                    <a:pt x="0" y="12700"/>
                  </a:lnTo>
                  <a:lnTo>
                    <a:pt x="457200" y="12700"/>
                  </a:lnTo>
                  <a:lnTo>
                    <a:pt x="457200" y="0"/>
                  </a:lnTo>
                  <a:close/>
                </a:path>
              </a:pathLst>
            </a:custGeom>
            <a:solidFill>
              <a:srgbClr val="FDFFFF"/>
            </a:solidFill>
          </p:spPr>
          <p:txBody>
            <a:bodyPr wrap="square" lIns="0" tIns="0" rIns="0" bIns="0" rtlCol="0"/>
            <a:lstStyle/>
            <a:p>
              <a:endParaRPr/>
            </a:p>
          </p:txBody>
        </p:sp>
        <p:sp>
          <p:nvSpPr>
            <p:cNvPr id="8" name="object 8"/>
            <p:cNvSpPr/>
            <p:nvPr/>
          </p:nvSpPr>
          <p:spPr>
            <a:xfrm>
              <a:off x="-1269" y="-1269"/>
              <a:ext cx="2540" cy="2540"/>
            </a:xfrm>
            <a:custGeom>
              <a:avLst/>
              <a:gdLst/>
              <a:ahLst/>
              <a:cxnLst/>
              <a:rect l="l" t="t" r="r" b="b"/>
              <a:pathLst>
                <a:path w="2540" h="2540">
                  <a:moveTo>
                    <a:pt x="2540" y="2540"/>
                  </a:moveTo>
                  <a:lnTo>
                    <a:pt x="0" y="2540"/>
                  </a:lnTo>
                </a:path>
                <a:path w="2540" h="2540">
                  <a:moveTo>
                    <a:pt x="2540" y="2540"/>
                  </a:moveTo>
                  <a:lnTo>
                    <a:pt x="2540" y="0"/>
                  </a:lnTo>
                </a:path>
                <a:path w="2540" h="2540">
                  <a:moveTo>
                    <a:pt x="2540" y="0"/>
                  </a:moveTo>
                  <a:lnTo>
                    <a:pt x="0" y="0"/>
                  </a:lnTo>
                </a:path>
                <a:path w="2540" h="2540">
                  <a:moveTo>
                    <a:pt x="0" y="0"/>
                  </a:moveTo>
                  <a:lnTo>
                    <a:pt x="0" y="2540"/>
                  </a:lnTo>
                </a:path>
              </a:pathLst>
            </a:custGeom>
            <a:ln w="3175">
              <a:solidFill>
                <a:srgbClr val="000000"/>
              </a:solidFill>
            </a:ln>
          </p:spPr>
          <p:txBody>
            <a:bodyPr wrap="square" lIns="0" tIns="0" rIns="0" bIns="0" rtlCol="0"/>
            <a:lstStyle/>
            <a:p>
              <a:endParaRPr/>
            </a:p>
          </p:txBody>
        </p:sp>
        <p:sp>
          <p:nvSpPr>
            <p:cNvPr id="9" name="object 9"/>
            <p:cNvSpPr/>
            <p:nvPr/>
          </p:nvSpPr>
          <p:spPr>
            <a:xfrm>
              <a:off x="0" y="-6350"/>
              <a:ext cx="457200" cy="12700"/>
            </a:xfrm>
            <a:custGeom>
              <a:avLst/>
              <a:gdLst/>
              <a:ahLst/>
              <a:cxnLst/>
              <a:rect l="l" t="t" r="r" b="b"/>
              <a:pathLst>
                <a:path w="457200" h="12700">
                  <a:moveTo>
                    <a:pt x="0" y="12700"/>
                  </a:moveTo>
                  <a:lnTo>
                    <a:pt x="457200" y="12700"/>
                  </a:lnTo>
                  <a:lnTo>
                    <a:pt x="457200" y="0"/>
                  </a:lnTo>
                  <a:lnTo>
                    <a:pt x="0" y="0"/>
                  </a:lnTo>
                  <a:lnTo>
                    <a:pt x="0" y="12700"/>
                  </a:lnTo>
                  <a:close/>
                </a:path>
              </a:pathLst>
            </a:custGeom>
            <a:solidFill>
              <a:srgbClr val="FDFFFF"/>
            </a:solidFill>
          </p:spPr>
          <p:txBody>
            <a:bodyPr wrap="square" lIns="0" tIns="0" rIns="0" bIns="0" rtlCol="0"/>
            <a:lstStyle/>
            <a:p>
              <a:endParaRPr/>
            </a:p>
          </p:txBody>
        </p:sp>
        <p:sp>
          <p:nvSpPr>
            <p:cNvPr id="10" name="object 10"/>
            <p:cNvSpPr/>
            <p:nvPr/>
          </p:nvSpPr>
          <p:spPr>
            <a:xfrm>
              <a:off x="0" y="0"/>
              <a:ext cx="0" cy="457200"/>
            </a:xfrm>
            <a:custGeom>
              <a:avLst/>
              <a:gdLst/>
              <a:ahLst/>
              <a:cxnLst/>
              <a:rect l="l" t="t" r="r" b="b"/>
              <a:pathLst>
                <a:path h="457200">
                  <a:moveTo>
                    <a:pt x="0" y="0"/>
                  </a:moveTo>
                  <a:lnTo>
                    <a:pt x="0" y="457200"/>
                  </a:lnTo>
                </a:path>
              </a:pathLst>
            </a:custGeom>
            <a:ln w="12700">
              <a:solidFill>
                <a:srgbClr val="FCFFFF"/>
              </a:solidFill>
            </a:ln>
          </p:spPr>
          <p:txBody>
            <a:bodyPr wrap="square" lIns="0" tIns="0" rIns="0" bIns="0" rtlCol="0"/>
            <a:lstStyle/>
            <a:p>
              <a:endParaRPr/>
            </a:p>
          </p:txBody>
        </p:sp>
        <p:sp>
          <p:nvSpPr>
            <p:cNvPr id="11" name="object 11"/>
            <p:cNvSpPr/>
            <p:nvPr/>
          </p:nvSpPr>
          <p:spPr>
            <a:xfrm>
              <a:off x="0" y="0"/>
              <a:ext cx="914400" cy="0"/>
            </a:xfrm>
            <a:custGeom>
              <a:avLst/>
              <a:gdLst/>
              <a:ahLst/>
              <a:cxnLst/>
              <a:rect l="l" t="t" r="r" b="b"/>
              <a:pathLst>
                <a:path w="914400">
                  <a:moveTo>
                    <a:pt x="0" y="0"/>
                  </a:moveTo>
                  <a:lnTo>
                    <a:pt x="914400" y="0"/>
                  </a:lnTo>
                </a:path>
              </a:pathLst>
            </a:custGeom>
            <a:ln w="12700">
              <a:solidFill>
                <a:srgbClr val="FAFFFF"/>
              </a:solidFill>
            </a:ln>
          </p:spPr>
          <p:txBody>
            <a:bodyPr wrap="square" lIns="0" tIns="0" rIns="0" bIns="0" rtlCol="0"/>
            <a:lstStyle/>
            <a:p>
              <a:endParaRPr/>
            </a:p>
          </p:txBody>
        </p:sp>
        <p:sp>
          <p:nvSpPr>
            <p:cNvPr id="12" name="object 12"/>
            <p:cNvSpPr/>
            <p:nvPr/>
          </p:nvSpPr>
          <p:spPr>
            <a:xfrm>
              <a:off x="0" y="-6350"/>
              <a:ext cx="457200" cy="12700"/>
            </a:xfrm>
            <a:custGeom>
              <a:avLst/>
              <a:gdLst/>
              <a:ahLst/>
              <a:cxnLst/>
              <a:rect l="l" t="t" r="r" b="b"/>
              <a:pathLst>
                <a:path w="457200" h="12700">
                  <a:moveTo>
                    <a:pt x="457200" y="0"/>
                  </a:moveTo>
                  <a:lnTo>
                    <a:pt x="0" y="0"/>
                  </a:lnTo>
                  <a:lnTo>
                    <a:pt x="0" y="12700"/>
                  </a:lnTo>
                  <a:lnTo>
                    <a:pt x="457200" y="12700"/>
                  </a:lnTo>
                  <a:lnTo>
                    <a:pt x="457200" y="0"/>
                  </a:lnTo>
                  <a:close/>
                </a:path>
              </a:pathLst>
            </a:custGeom>
            <a:solidFill>
              <a:srgbClr val="FDFFFF"/>
            </a:solidFill>
          </p:spPr>
          <p:txBody>
            <a:bodyPr wrap="square" lIns="0" tIns="0" rIns="0" bIns="0" rtlCol="0"/>
            <a:lstStyle/>
            <a:p>
              <a:endParaRPr/>
            </a:p>
          </p:txBody>
        </p:sp>
        <p:sp>
          <p:nvSpPr>
            <p:cNvPr id="13" name="object 13"/>
            <p:cNvSpPr/>
            <p:nvPr/>
          </p:nvSpPr>
          <p:spPr>
            <a:xfrm>
              <a:off x="0" y="0"/>
              <a:ext cx="0" cy="457200"/>
            </a:xfrm>
            <a:custGeom>
              <a:avLst/>
              <a:gdLst/>
              <a:ahLst/>
              <a:cxnLst/>
              <a:rect l="l" t="t" r="r" b="b"/>
              <a:pathLst>
                <a:path h="457200">
                  <a:moveTo>
                    <a:pt x="0" y="0"/>
                  </a:moveTo>
                  <a:lnTo>
                    <a:pt x="0" y="457200"/>
                  </a:lnTo>
                </a:path>
              </a:pathLst>
            </a:custGeom>
            <a:ln w="12700">
              <a:solidFill>
                <a:srgbClr val="FCFFFF"/>
              </a:solidFill>
            </a:ln>
          </p:spPr>
          <p:txBody>
            <a:bodyPr wrap="square" lIns="0" tIns="0" rIns="0" bIns="0" rtlCol="0"/>
            <a:lstStyle/>
            <a:p>
              <a:endParaRPr/>
            </a:p>
          </p:txBody>
        </p:sp>
      </p:grpSp>
      <p:grpSp>
        <p:nvGrpSpPr>
          <p:cNvPr id="14" name="object 14"/>
          <p:cNvGrpSpPr/>
          <p:nvPr/>
        </p:nvGrpSpPr>
        <p:grpSpPr>
          <a:xfrm>
            <a:off x="1639823" y="3688080"/>
            <a:ext cx="5906516" cy="1877060"/>
            <a:chOff x="1639823" y="3688080"/>
            <a:chExt cx="5906516" cy="1877060"/>
          </a:xfrm>
        </p:grpSpPr>
        <p:pic>
          <p:nvPicPr>
            <p:cNvPr id="15" name="object 15"/>
            <p:cNvPicPr/>
            <p:nvPr/>
          </p:nvPicPr>
          <p:blipFill>
            <a:blip r:embed="rId2" cstate="print"/>
            <a:stretch>
              <a:fillRect/>
            </a:stretch>
          </p:blipFill>
          <p:spPr>
            <a:xfrm>
              <a:off x="1642872" y="3688080"/>
              <a:ext cx="5903467" cy="1877060"/>
            </a:xfrm>
            <a:prstGeom prst="rect">
              <a:avLst/>
            </a:prstGeom>
          </p:spPr>
        </p:pic>
        <p:sp>
          <p:nvSpPr>
            <p:cNvPr id="16" name="object 16"/>
            <p:cNvSpPr/>
            <p:nvPr/>
          </p:nvSpPr>
          <p:spPr>
            <a:xfrm>
              <a:off x="1639823" y="3689350"/>
              <a:ext cx="5904230" cy="1873250"/>
            </a:xfrm>
            <a:custGeom>
              <a:avLst/>
              <a:gdLst/>
              <a:ahLst/>
              <a:cxnLst/>
              <a:rect l="l" t="t" r="r" b="b"/>
              <a:pathLst>
                <a:path w="5904230" h="1873250">
                  <a:moveTo>
                    <a:pt x="0" y="131952"/>
                  </a:moveTo>
                  <a:lnTo>
                    <a:pt x="6738" y="90237"/>
                  </a:lnTo>
                  <a:lnTo>
                    <a:pt x="25497" y="54013"/>
                  </a:lnTo>
                  <a:lnTo>
                    <a:pt x="54095" y="25452"/>
                  </a:lnTo>
                  <a:lnTo>
                    <a:pt x="90350" y="6724"/>
                  </a:lnTo>
                  <a:lnTo>
                    <a:pt x="132080" y="0"/>
                  </a:lnTo>
                  <a:lnTo>
                    <a:pt x="5772023" y="0"/>
                  </a:lnTo>
                  <a:lnTo>
                    <a:pt x="5813738" y="6724"/>
                  </a:lnTo>
                  <a:lnTo>
                    <a:pt x="5849962" y="25452"/>
                  </a:lnTo>
                  <a:lnTo>
                    <a:pt x="5878523" y="54013"/>
                  </a:lnTo>
                  <a:lnTo>
                    <a:pt x="5897251" y="90237"/>
                  </a:lnTo>
                  <a:lnTo>
                    <a:pt x="5903976" y="131952"/>
                  </a:lnTo>
                  <a:lnTo>
                    <a:pt x="5903976" y="1741297"/>
                  </a:lnTo>
                  <a:lnTo>
                    <a:pt x="5897251" y="1783012"/>
                  </a:lnTo>
                  <a:lnTo>
                    <a:pt x="5878523" y="1819236"/>
                  </a:lnTo>
                  <a:lnTo>
                    <a:pt x="5849962" y="1847797"/>
                  </a:lnTo>
                  <a:lnTo>
                    <a:pt x="5813738" y="1866525"/>
                  </a:lnTo>
                  <a:lnTo>
                    <a:pt x="5772023" y="1873250"/>
                  </a:lnTo>
                  <a:lnTo>
                    <a:pt x="132080" y="1873250"/>
                  </a:lnTo>
                  <a:lnTo>
                    <a:pt x="90350" y="1866525"/>
                  </a:lnTo>
                  <a:lnTo>
                    <a:pt x="54095" y="1847797"/>
                  </a:lnTo>
                  <a:lnTo>
                    <a:pt x="25497" y="1819236"/>
                  </a:lnTo>
                  <a:lnTo>
                    <a:pt x="6738" y="1783012"/>
                  </a:lnTo>
                  <a:lnTo>
                    <a:pt x="0" y="1741297"/>
                  </a:lnTo>
                  <a:lnTo>
                    <a:pt x="0" y="131952"/>
                  </a:lnTo>
                  <a:close/>
                </a:path>
              </a:pathLst>
            </a:custGeom>
            <a:ln w="12700">
              <a:solidFill>
                <a:srgbClr val="000000"/>
              </a:solidFill>
              <a:prstDash val="sysDot"/>
            </a:ln>
          </p:spPr>
          <p:txBody>
            <a:bodyPr wrap="square" lIns="0" tIns="0" rIns="0" bIns="0" rtlCol="0"/>
            <a:lstStyle/>
            <a:p>
              <a:endParaRPr/>
            </a:p>
          </p:txBody>
        </p:sp>
      </p:grpSp>
      <p:sp>
        <p:nvSpPr>
          <p:cNvPr id="18" name="object 18"/>
          <p:cNvSpPr txBox="1"/>
          <p:nvPr/>
        </p:nvSpPr>
        <p:spPr>
          <a:xfrm>
            <a:off x="2819400" y="4338637"/>
            <a:ext cx="4032885" cy="574675"/>
          </a:xfrm>
          <a:prstGeom prst="rect">
            <a:avLst/>
          </a:prstGeom>
        </p:spPr>
        <p:txBody>
          <a:bodyPr vert="horz" wrap="square" lIns="0" tIns="12700" rIns="0" bIns="0" rtlCol="0">
            <a:spAutoFit/>
          </a:bodyPr>
          <a:lstStyle/>
          <a:p>
            <a:pPr marL="12700">
              <a:lnSpc>
                <a:spcPct val="100000"/>
              </a:lnSpc>
              <a:spcBef>
                <a:spcPts val="100"/>
              </a:spcBef>
            </a:pPr>
            <a:r>
              <a:rPr lang="en-US" sz="3600" b="1" dirty="0" smtClean="0">
                <a:solidFill>
                  <a:srgbClr val="252525"/>
                </a:solidFill>
                <a:latin typeface="Arial"/>
                <a:cs typeface="Arial"/>
              </a:rPr>
              <a:t>Nervous system</a:t>
            </a:r>
            <a:endParaRPr sz="3600" dirty="0">
              <a:latin typeface="Arial"/>
              <a:cs typeface="Arial"/>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968028" y="208203"/>
            <a:ext cx="4194772" cy="566822"/>
          </a:xfrm>
          <a:prstGeom prst="rect">
            <a:avLst/>
          </a:prstGeom>
        </p:spPr>
        <p:txBody>
          <a:bodyPr vert="horz" wrap="square" lIns="0" tIns="12700" rIns="0" bIns="0" rtlCol="0">
            <a:spAutoFit/>
          </a:bodyPr>
          <a:lstStyle/>
          <a:p>
            <a:pPr marL="12700">
              <a:lnSpc>
                <a:spcPct val="100000"/>
              </a:lnSpc>
              <a:spcBef>
                <a:spcPts val="100"/>
              </a:spcBef>
            </a:pPr>
            <a:r>
              <a:rPr lang="en-US" b="1" dirty="0">
                <a:solidFill>
                  <a:srgbClr val="252525"/>
                </a:solidFill>
              </a:rPr>
              <a:t>Nervous system</a:t>
            </a:r>
            <a:endParaRPr lang="en-US" dirty="0"/>
          </a:p>
        </p:txBody>
      </p:sp>
      <p:sp>
        <p:nvSpPr>
          <p:cNvPr id="4" name="object 4"/>
          <p:cNvSpPr txBox="1"/>
          <p:nvPr/>
        </p:nvSpPr>
        <p:spPr>
          <a:xfrm>
            <a:off x="533400" y="1066800"/>
            <a:ext cx="7767320" cy="5048049"/>
          </a:xfrm>
          <a:prstGeom prst="rect">
            <a:avLst/>
          </a:prstGeom>
        </p:spPr>
        <p:txBody>
          <a:bodyPr vert="horz" wrap="square" lIns="0" tIns="12700" rIns="0" bIns="0" rtlCol="0">
            <a:spAutoFit/>
          </a:bodyPr>
          <a:lstStyle/>
          <a:p>
            <a:pPr marL="12700" marR="163830">
              <a:lnSpc>
                <a:spcPct val="147800"/>
              </a:lnSpc>
              <a:spcBef>
                <a:spcPts val="100"/>
              </a:spcBef>
            </a:pPr>
            <a:r>
              <a:rPr lang="en-US" sz="1800" spc="-10" dirty="0" smtClean="0">
                <a:latin typeface="Arial"/>
                <a:cs typeface="Arial"/>
              </a:rPr>
              <a:t>The main control system that coordinates the functions of the organism at all levels of the organization.</a:t>
            </a:r>
          </a:p>
          <a:p>
            <a:pPr marL="12700" marR="163830">
              <a:lnSpc>
                <a:spcPct val="147800"/>
              </a:lnSpc>
              <a:spcBef>
                <a:spcPts val="100"/>
              </a:spcBef>
            </a:pPr>
            <a:r>
              <a:rPr lang="en-US" sz="1800" spc="-10" dirty="0" smtClean="0">
                <a:latin typeface="Arial"/>
                <a:cs typeface="Arial"/>
              </a:rPr>
              <a:t>Receives, transmits and processes information, turning it into appropriate sensations and motor reactions. It contains neurons and glial cells.</a:t>
            </a:r>
          </a:p>
          <a:p>
            <a:pPr marL="12700" marR="163830">
              <a:lnSpc>
                <a:spcPct val="147800"/>
              </a:lnSpc>
              <a:spcBef>
                <a:spcPts val="100"/>
              </a:spcBef>
            </a:pPr>
            <a:endParaRPr lang="en-US" sz="1800" spc="-10" dirty="0" smtClean="0">
              <a:latin typeface="Arial"/>
              <a:cs typeface="Arial"/>
            </a:endParaRPr>
          </a:p>
          <a:p>
            <a:pPr marL="12700" marR="163830">
              <a:lnSpc>
                <a:spcPct val="147800"/>
              </a:lnSpc>
              <a:spcBef>
                <a:spcPts val="100"/>
              </a:spcBef>
            </a:pPr>
            <a:r>
              <a:rPr lang="en-US" sz="1800" b="1" spc="-10" dirty="0" smtClean="0">
                <a:solidFill>
                  <a:srgbClr val="7030A0"/>
                </a:solidFill>
                <a:latin typeface="Arial"/>
                <a:cs typeface="Arial"/>
              </a:rPr>
              <a:t>Topographic division</a:t>
            </a:r>
          </a:p>
          <a:p>
            <a:pPr marL="298450" marR="163830" indent="-285750">
              <a:lnSpc>
                <a:spcPct val="147800"/>
              </a:lnSpc>
              <a:spcBef>
                <a:spcPts val="100"/>
              </a:spcBef>
              <a:buFont typeface="Wingdings" panose="05000000000000000000" pitchFamily="2" charset="2"/>
              <a:buChar char="v"/>
            </a:pPr>
            <a:r>
              <a:rPr lang="en-US" sz="1800" spc="-10" dirty="0" smtClean="0">
                <a:latin typeface="Arial"/>
                <a:cs typeface="Arial"/>
              </a:rPr>
              <a:t>central nervous system (CNS)</a:t>
            </a:r>
          </a:p>
          <a:p>
            <a:pPr marL="298450" marR="163830" indent="-285750">
              <a:lnSpc>
                <a:spcPct val="147800"/>
              </a:lnSpc>
              <a:spcBef>
                <a:spcPts val="100"/>
              </a:spcBef>
              <a:buFont typeface="Wingdings" panose="05000000000000000000" pitchFamily="2" charset="2"/>
              <a:buChar char="v"/>
            </a:pPr>
            <a:r>
              <a:rPr lang="en-US" sz="1800" spc="-10" dirty="0" smtClean="0">
                <a:latin typeface="Arial"/>
                <a:cs typeface="Arial"/>
              </a:rPr>
              <a:t>brain (encephalon)</a:t>
            </a:r>
          </a:p>
          <a:p>
            <a:pPr marL="298450" marR="163830" indent="-285750">
              <a:lnSpc>
                <a:spcPct val="147800"/>
              </a:lnSpc>
              <a:spcBef>
                <a:spcPts val="100"/>
              </a:spcBef>
              <a:buFont typeface="Wingdings" panose="05000000000000000000" pitchFamily="2" charset="2"/>
              <a:buChar char="v"/>
            </a:pPr>
            <a:r>
              <a:rPr lang="en-US" sz="1800" spc="-10" dirty="0" smtClean="0">
                <a:latin typeface="Arial"/>
                <a:cs typeface="Arial"/>
              </a:rPr>
              <a:t>spinal cord (medulla </a:t>
            </a:r>
            <a:r>
              <a:rPr lang="en-US" sz="1800" spc="-10" dirty="0" err="1" smtClean="0">
                <a:latin typeface="Arial"/>
                <a:cs typeface="Arial"/>
              </a:rPr>
              <a:t>spinalis</a:t>
            </a:r>
            <a:r>
              <a:rPr lang="en-US" sz="1800" spc="-10" dirty="0" smtClean="0">
                <a:latin typeface="Arial"/>
                <a:cs typeface="Arial"/>
              </a:rPr>
              <a:t>)</a:t>
            </a:r>
          </a:p>
          <a:p>
            <a:pPr marL="298450" marR="163830" indent="-285750">
              <a:lnSpc>
                <a:spcPct val="147800"/>
              </a:lnSpc>
              <a:spcBef>
                <a:spcPts val="100"/>
              </a:spcBef>
              <a:buFont typeface="Wingdings" panose="05000000000000000000" pitchFamily="2" charset="2"/>
              <a:buChar char="v"/>
            </a:pPr>
            <a:r>
              <a:rPr lang="en-US" sz="1800" spc="-10" dirty="0" smtClean="0">
                <a:latin typeface="Arial"/>
                <a:cs typeface="Arial"/>
              </a:rPr>
              <a:t>peripheral nervous system (PNS)</a:t>
            </a:r>
          </a:p>
          <a:p>
            <a:pPr marL="298450" marR="163830" indent="-285750">
              <a:lnSpc>
                <a:spcPct val="147800"/>
              </a:lnSpc>
              <a:spcBef>
                <a:spcPts val="100"/>
              </a:spcBef>
              <a:buFont typeface="Wingdings" panose="05000000000000000000" pitchFamily="2" charset="2"/>
              <a:buChar char="v"/>
            </a:pPr>
            <a:r>
              <a:rPr lang="en-US" sz="1800" spc="-10" dirty="0" smtClean="0">
                <a:latin typeface="Arial"/>
                <a:cs typeface="Arial"/>
              </a:rPr>
              <a:t>brain and spinal nerves</a:t>
            </a:r>
          </a:p>
          <a:p>
            <a:pPr marL="298450" marR="163830" indent="-285750">
              <a:lnSpc>
                <a:spcPct val="147800"/>
              </a:lnSpc>
              <a:spcBef>
                <a:spcPts val="100"/>
              </a:spcBef>
              <a:buFont typeface="Wingdings" panose="05000000000000000000" pitchFamily="2" charset="2"/>
              <a:buChar char="v"/>
            </a:pPr>
            <a:r>
              <a:rPr lang="en-US" sz="1800" spc="-10" dirty="0" smtClean="0">
                <a:latin typeface="Arial"/>
                <a:cs typeface="Arial"/>
              </a:rPr>
              <a:t>ganglia</a:t>
            </a:r>
          </a:p>
        </p:txBody>
      </p:sp>
      <p:sp>
        <p:nvSpPr>
          <p:cNvPr id="9" name="TextBox 8"/>
          <p:cNvSpPr txBox="1"/>
          <p:nvPr/>
        </p:nvSpPr>
        <p:spPr>
          <a:xfrm>
            <a:off x="5038781" y="3124200"/>
            <a:ext cx="3581400" cy="2457724"/>
          </a:xfrm>
          <a:prstGeom prst="rect">
            <a:avLst/>
          </a:prstGeom>
          <a:noFill/>
        </p:spPr>
        <p:txBody>
          <a:bodyPr wrap="square" rtlCol="0">
            <a:spAutoFit/>
          </a:bodyPr>
          <a:lstStyle/>
          <a:p>
            <a:pPr marL="12700" marR="163830" algn="r">
              <a:lnSpc>
                <a:spcPct val="147800"/>
              </a:lnSpc>
              <a:spcBef>
                <a:spcPts val="100"/>
              </a:spcBef>
            </a:pPr>
            <a:r>
              <a:rPr lang="en-US" sz="1800" b="1" spc="-10" dirty="0" smtClean="0">
                <a:solidFill>
                  <a:srgbClr val="7030A0"/>
                </a:solidFill>
                <a:latin typeface="Arial"/>
                <a:cs typeface="Arial"/>
              </a:rPr>
              <a:t>Functional division</a:t>
            </a:r>
          </a:p>
          <a:p>
            <a:pPr marL="298450" marR="163830" indent="-285750" algn="l">
              <a:lnSpc>
                <a:spcPct val="147800"/>
              </a:lnSpc>
              <a:spcBef>
                <a:spcPts val="100"/>
              </a:spcBef>
              <a:buFont typeface="Wingdings" panose="05000000000000000000" pitchFamily="2" charset="2"/>
              <a:buChar char="v"/>
            </a:pPr>
            <a:r>
              <a:rPr lang="en-US" sz="1800" spc="-10" dirty="0" smtClean="0">
                <a:latin typeface="Arial"/>
                <a:cs typeface="Arial"/>
              </a:rPr>
              <a:t>somatic (cerebrospinal) </a:t>
            </a:r>
          </a:p>
          <a:p>
            <a:pPr marL="298450" marR="163830" indent="-285750" algn="l">
              <a:lnSpc>
                <a:spcPct val="147800"/>
              </a:lnSpc>
              <a:spcBef>
                <a:spcPts val="100"/>
              </a:spcBef>
              <a:buFont typeface="Wingdings" panose="05000000000000000000" pitchFamily="2" charset="2"/>
              <a:buChar char="v"/>
            </a:pPr>
            <a:r>
              <a:rPr lang="en-US" sz="1800" spc="-10" dirty="0" smtClean="0">
                <a:latin typeface="Arial"/>
                <a:cs typeface="Arial"/>
              </a:rPr>
              <a:t>autonomic (vegetative)</a:t>
            </a:r>
          </a:p>
          <a:p>
            <a:pPr marL="298450" marR="163830" indent="-285750" algn="l">
              <a:lnSpc>
                <a:spcPct val="147800"/>
              </a:lnSpc>
              <a:spcBef>
                <a:spcPts val="100"/>
              </a:spcBef>
              <a:buFont typeface="Arial" panose="020B0604020202020204" pitchFamily="34" charset="0"/>
              <a:buChar char="•"/>
            </a:pPr>
            <a:r>
              <a:rPr lang="en-US" sz="1800" spc="-10" dirty="0" smtClean="0">
                <a:latin typeface="Arial"/>
                <a:cs typeface="Arial"/>
              </a:rPr>
              <a:t>sympathetic</a:t>
            </a:r>
          </a:p>
          <a:p>
            <a:pPr marL="298450" marR="163830" indent="-285750" algn="l">
              <a:lnSpc>
                <a:spcPct val="147800"/>
              </a:lnSpc>
              <a:spcBef>
                <a:spcPts val="100"/>
              </a:spcBef>
              <a:buFont typeface="Arial" panose="020B0604020202020204" pitchFamily="34" charset="0"/>
              <a:buChar char="•"/>
            </a:pPr>
            <a:r>
              <a:rPr lang="en-US" sz="1800" spc="-10" dirty="0" smtClean="0">
                <a:latin typeface="Arial"/>
                <a:cs typeface="Arial"/>
              </a:rPr>
              <a:t>parasympathetic</a:t>
            </a:r>
            <a:endParaRPr lang="en-US" sz="1800" dirty="0" smtClean="0">
              <a:latin typeface="Arial"/>
              <a:cs typeface="Arial"/>
            </a:endParaRPr>
          </a:p>
          <a:p>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title"/>
          </p:nvPr>
        </p:nvSpPr>
        <p:spPr>
          <a:xfrm>
            <a:off x="2495828" y="4114800"/>
            <a:ext cx="4269105" cy="1120820"/>
          </a:xfrm>
          <a:prstGeom prst="rect">
            <a:avLst/>
          </a:prstGeom>
        </p:spPr>
        <p:txBody>
          <a:bodyPr vert="horz" wrap="square" lIns="0" tIns="12700" rIns="0" bIns="0" rtlCol="0">
            <a:spAutoFit/>
          </a:bodyPr>
          <a:lstStyle/>
          <a:p>
            <a:pPr algn="ctr">
              <a:lnSpc>
                <a:spcPct val="100000"/>
              </a:lnSpc>
              <a:spcBef>
                <a:spcPts val="100"/>
              </a:spcBef>
            </a:pPr>
            <a:r>
              <a:rPr lang="en-US" b="1" dirty="0" smtClean="0">
                <a:solidFill>
                  <a:srgbClr val="252525"/>
                </a:solidFill>
                <a:latin typeface="Arial"/>
                <a:cs typeface="Arial"/>
              </a:rPr>
              <a:t>Central nervous system</a:t>
            </a:r>
            <a:endParaRPr b="1" spc="-10" dirty="0">
              <a:solidFill>
                <a:srgbClr val="252525"/>
              </a:solidFill>
              <a:latin typeface="Arial"/>
              <a:cs typeface="Arial"/>
            </a:endParaRPr>
          </a:p>
        </p:txBody>
      </p:sp>
      <p:pic>
        <p:nvPicPr>
          <p:cNvPr id="6" name="Picture 5"/>
          <p:cNvPicPr>
            <a:picLocks noChangeAspect="1"/>
          </p:cNvPicPr>
          <p:nvPr/>
        </p:nvPicPr>
        <p:blipFill>
          <a:blip r:embed="rId2"/>
          <a:stretch>
            <a:fillRect/>
          </a:stretch>
        </p:blipFill>
        <p:spPr>
          <a:xfrm>
            <a:off x="3124200" y="228600"/>
            <a:ext cx="3012362" cy="3326150"/>
          </a:xfrm>
          <a:prstGeom prst="rect">
            <a:avLst/>
          </a:prstGeom>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7200" y="304800"/>
            <a:ext cx="2514600" cy="574675"/>
          </a:xfrm>
          <a:prstGeom prst="rect">
            <a:avLst/>
          </a:prstGeom>
        </p:spPr>
        <p:txBody>
          <a:bodyPr vert="horz" wrap="square" lIns="0" tIns="12700" rIns="0" bIns="0" rtlCol="0">
            <a:spAutoFit/>
          </a:bodyPr>
          <a:lstStyle/>
          <a:p>
            <a:pPr marL="12700">
              <a:lnSpc>
                <a:spcPct val="100000"/>
              </a:lnSpc>
              <a:spcBef>
                <a:spcPts val="100"/>
              </a:spcBef>
            </a:pPr>
            <a:r>
              <a:rPr lang="en-US" spc="-10" dirty="0" smtClean="0"/>
              <a:t>C</a:t>
            </a:r>
            <a:r>
              <a:rPr spc="-10" dirty="0" smtClean="0"/>
              <a:t>erebrum</a:t>
            </a:r>
            <a:endParaRPr spc="-10" dirty="0"/>
          </a:p>
        </p:txBody>
      </p:sp>
      <p:sp>
        <p:nvSpPr>
          <p:cNvPr id="3" name="object 3"/>
          <p:cNvSpPr txBox="1"/>
          <p:nvPr/>
        </p:nvSpPr>
        <p:spPr>
          <a:xfrm>
            <a:off x="304800" y="1981200"/>
            <a:ext cx="8509635" cy="2690480"/>
          </a:xfrm>
          <a:prstGeom prst="rect">
            <a:avLst/>
          </a:prstGeom>
        </p:spPr>
        <p:txBody>
          <a:bodyPr vert="horz" wrap="square" lIns="0" tIns="68580" rIns="0" bIns="0" rtlCol="0">
            <a:spAutoFit/>
          </a:bodyPr>
          <a:lstStyle/>
          <a:p>
            <a:pPr marL="354965" indent="-342265">
              <a:spcBef>
                <a:spcPts val="540"/>
              </a:spcBef>
              <a:buFont typeface="Wingdings" panose="05000000000000000000" pitchFamily="2" charset="2"/>
              <a:buChar char="v"/>
              <a:tabLst>
                <a:tab pos="354965" algn="l"/>
              </a:tabLst>
            </a:pPr>
            <a:r>
              <a:rPr lang="en-US" sz="1800" dirty="0" smtClean="0">
                <a:solidFill>
                  <a:schemeClr val="tx1"/>
                </a:solidFill>
                <a:latin typeface="Arial"/>
                <a:cs typeface="Arial"/>
              </a:rPr>
              <a:t>Cortex </a:t>
            </a:r>
            <a:r>
              <a:rPr lang="en-US" sz="1800" dirty="0" err="1" smtClean="0">
                <a:solidFill>
                  <a:schemeClr val="tx1"/>
                </a:solidFill>
                <a:latin typeface="Arial"/>
                <a:cs typeface="Arial"/>
              </a:rPr>
              <a:t>cerebri</a:t>
            </a:r>
            <a:r>
              <a:rPr lang="en-US" sz="1800" dirty="0" smtClean="0">
                <a:solidFill>
                  <a:schemeClr val="tx1"/>
                </a:solidFill>
                <a:latin typeface="Arial"/>
                <a:cs typeface="Arial"/>
              </a:rPr>
              <a:t> </a:t>
            </a:r>
            <a:r>
              <a:rPr lang="en-US" sz="1800" dirty="0" smtClean="0">
                <a:solidFill>
                  <a:srgbClr val="FF0000"/>
                </a:solidFill>
                <a:latin typeface="Arial"/>
                <a:cs typeface="Arial"/>
              </a:rPr>
              <a:t>(grey matter) </a:t>
            </a:r>
            <a:r>
              <a:rPr lang="en-US" sz="1800" dirty="0" smtClean="0">
                <a:solidFill>
                  <a:schemeClr val="tx1"/>
                </a:solidFill>
                <a:latin typeface="Arial"/>
                <a:cs typeface="Arial"/>
              </a:rPr>
              <a:t>consists of nerve cells, nerve fibers, glia cell and capillaries. The types of cell bodies found in the gray matter vary according to which part of the brain or spinal cord is being examined. Each functional region of the gray matter has a characteristic variety of cell bodies associated with a meshwork of axonal, dendritic, and glial processes.</a:t>
            </a:r>
          </a:p>
          <a:p>
            <a:pPr marL="354965" indent="-342265">
              <a:spcBef>
                <a:spcPts val="540"/>
              </a:spcBef>
              <a:buFont typeface="Wingdings" panose="05000000000000000000" pitchFamily="2" charset="2"/>
              <a:buChar char="v"/>
              <a:tabLst>
                <a:tab pos="354965" algn="l"/>
              </a:tabLst>
            </a:pPr>
            <a:endParaRPr lang="en-US" sz="1800" dirty="0" smtClean="0">
              <a:solidFill>
                <a:schemeClr val="tx1"/>
              </a:solidFill>
              <a:latin typeface="Arial"/>
              <a:cs typeface="Arial"/>
            </a:endParaRPr>
          </a:p>
          <a:p>
            <a:pPr marL="354965" indent="-342265">
              <a:lnSpc>
                <a:spcPct val="100000"/>
              </a:lnSpc>
              <a:spcBef>
                <a:spcPts val="540"/>
              </a:spcBef>
              <a:buFont typeface="Wingdings" panose="05000000000000000000" pitchFamily="2" charset="2"/>
              <a:buChar char="v"/>
              <a:tabLst>
                <a:tab pos="354965" algn="l"/>
              </a:tabLst>
            </a:pPr>
            <a:r>
              <a:rPr lang="en-US" sz="1800" dirty="0" smtClean="0">
                <a:solidFill>
                  <a:schemeClr val="tx1"/>
                </a:solidFill>
                <a:latin typeface="Arial"/>
                <a:cs typeface="Arial"/>
              </a:rPr>
              <a:t>The medulla </a:t>
            </a:r>
            <a:r>
              <a:rPr lang="en-US" sz="1800" dirty="0" err="1" smtClean="0">
                <a:solidFill>
                  <a:schemeClr val="tx1"/>
                </a:solidFill>
                <a:latin typeface="Arial"/>
                <a:cs typeface="Arial"/>
              </a:rPr>
              <a:t>cerebri</a:t>
            </a:r>
            <a:r>
              <a:rPr lang="en-US" sz="1800" dirty="0" smtClean="0">
                <a:solidFill>
                  <a:schemeClr val="tx1"/>
                </a:solidFill>
                <a:latin typeface="Arial"/>
                <a:cs typeface="Arial"/>
              </a:rPr>
              <a:t> </a:t>
            </a:r>
            <a:r>
              <a:rPr lang="en-US" sz="1800" dirty="0" smtClean="0">
                <a:solidFill>
                  <a:srgbClr val="FF0000"/>
                </a:solidFill>
                <a:latin typeface="Arial"/>
                <a:cs typeface="Arial"/>
              </a:rPr>
              <a:t>(white matter) </a:t>
            </a:r>
            <a:r>
              <a:rPr lang="en-US" sz="1800" dirty="0" smtClean="0">
                <a:solidFill>
                  <a:schemeClr val="tx1"/>
                </a:solidFill>
                <a:latin typeface="Arial"/>
                <a:cs typeface="Arial"/>
              </a:rPr>
              <a:t>is located under the cortex. The white matter contains only axons of nerve cells plus the associated glial cells and blood vessels.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title"/>
          </p:nvPr>
        </p:nvSpPr>
        <p:spPr>
          <a:xfrm>
            <a:off x="820559" y="196545"/>
            <a:ext cx="7502880" cy="920624"/>
          </a:xfrm>
          <a:prstGeom prst="rect">
            <a:avLst/>
          </a:prstGeom>
        </p:spPr>
        <p:txBody>
          <a:bodyPr vert="horz" wrap="square" lIns="0" tIns="363080" rIns="0" bIns="0" rtlCol="0">
            <a:spAutoFit/>
          </a:bodyPr>
          <a:lstStyle/>
          <a:p>
            <a:pPr marL="13335">
              <a:lnSpc>
                <a:spcPct val="100000"/>
              </a:lnSpc>
              <a:spcBef>
                <a:spcPts val="100"/>
              </a:spcBef>
            </a:pPr>
            <a:r>
              <a:rPr lang="en-US" spc="-10" dirty="0" smtClean="0"/>
              <a:t>Skeletal muscle cell </a:t>
            </a:r>
            <a:r>
              <a:rPr lang="sr-Latn-RS" spc="-10" dirty="0" smtClean="0"/>
              <a:t>(striated)</a:t>
            </a:r>
            <a:endParaRPr spc="-10" dirty="0"/>
          </a:p>
        </p:txBody>
      </p:sp>
      <p:sp>
        <p:nvSpPr>
          <p:cNvPr id="5" name="object 5"/>
          <p:cNvSpPr txBox="1"/>
          <p:nvPr/>
        </p:nvSpPr>
        <p:spPr>
          <a:xfrm>
            <a:off x="381000" y="1828800"/>
            <a:ext cx="5462270" cy="4317079"/>
          </a:xfrm>
          <a:prstGeom prst="rect">
            <a:avLst/>
          </a:prstGeom>
        </p:spPr>
        <p:txBody>
          <a:bodyPr vert="horz" wrap="square" lIns="0" tIns="12700" rIns="0" bIns="0" rtlCol="0">
            <a:spAutoFit/>
          </a:bodyPr>
          <a:lstStyle/>
          <a:p>
            <a:pPr marL="12700" marR="1304925" indent="59055">
              <a:lnSpc>
                <a:spcPct val="140000"/>
              </a:lnSpc>
              <a:spcBef>
                <a:spcPts val="100"/>
              </a:spcBef>
            </a:pPr>
            <a:r>
              <a:rPr lang="en-US" sz="1800" spc="-10" dirty="0" smtClean="0">
                <a:solidFill>
                  <a:schemeClr val="tx1"/>
                </a:solidFill>
                <a:latin typeface="Arial"/>
                <a:cs typeface="Arial"/>
              </a:rPr>
              <a:t>Skeletal myocytes are relatively </a:t>
            </a:r>
            <a:r>
              <a:rPr lang="en-US" sz="1800" spc="-10" dirty="0" smtClean="0">
                <a:solidFill>
                  <a:srgbClr val="FF0000"/>
                </a:solidFill>
                <a:latin typeface="Arial"/>
                <a:cs typeface="Arial"/>
              </a:rPr>
              <a:t>thin</a:t>
            </a:r>
            <a:r>
              <a:rPr lang="en-US" sz="1800" spc="-10" dirty="0" smtClean="0">
                <a:solidFill>
                  <a:schemeClr val="tx1"/>
                </a:solidFill>
                <a:latin typeface="Arial"/>
                <a:cs typeface="Arial"/>
              </a:rPr>
              <a:t> and </a:t>
            </a:r>
            <a:r>
              <a:rPr lang="en-US" sz="1800" spc="-10" dirty="0" smtClean="0">
                <a:solidFill>
                  <a:srgbClr val="FF0000"/>
                </a:solidFill>
                <a:latin typeface="Arial"/>
                <a:cs typeface="Arial"/>
              </a:rPr>
              <a:t>very long cells</a:t>
            </a:r>
            <a:r>
              <a:rPr lang="sr-Latn-RS" sz="1800" spc="-10" dirty="0" smtClean="0">
                <a:solidFill>
                  <a:srgbClr val="FF0000"/>
                </a:solidFill>
                <a:latin typeface="Arial"/>
                <a:cs typeface="Arial"/>
              </a:rPr>
              <a:t> </a:t>
            </a:r>
            <a:r>
              <a:rPr lang="sr-Latn-RS" sz="1800" spc="-10" dirty="0" smtClean="0">
                <a:solidFill>
                  <a:schemeClr val="tx1"/>
                </a:solidFill>
                <a:latin typeface="Arial"/>
                <a:cs typeface="Arial"/>
              </a:rPr>
              <a:t>(</a:t>
            </a:r>
            <a:r>
              <a:rPr lang="sr-Latn-RS" sz="1800" i="1" spc="-10" dirty="0" smtClean="0">
                <a:solidFill>
                  <a:schemeClr val="tx1"/>
                </a:solidFill>
                <a:latin typeface="Arial"/>
                <a:cs typeface="Arial"/>
              </a:rPr>
              <a:t>muscle fibers</a:t>
            </a:r>
            <a:r>
              <a:rPr lang="sr-Latn-RS" sz="1800" spc="-10" dirty="0" smtClean="0">
                <a:solidFill>
                  <a:schemeClr val="tx1"/>
                </a:solidFill>
                <a:latin typeface="Arial"/>
                <a:cs typeface="Arial"/>
              </a:rPr>
              <a:t>)</a:t>
            </a:r>
            <a:r>
              <a:rPr lang="en-US" sz="1800" spc="-10" dirty="0" smtClean="0">
                <a:solidFill>
                  <a:schemeClr val="tx1"/>
                </a:solidFill>
                <a:latin typeface="Arial"/>
                <a:cs typeface="Arial"/>
              </a:rPr>
              <a:t>. Each cell contains a large number (sometimes more than 100) of elongated nuclei, located  under the sarcolemma as well as organelles. </a:t>
            </a:r>
          </a:p>
          <a:p>
            <a:pPr marL="12700" marR="1304925" indent="59055">
              <a:lnSpc>
                <a:spcPct val="140000"/>
              </a:lnSpc>
              <a:spcBef>
                <a:spcPts val="100"/>
              </a:spcBef>
            </a:pPr>
            <a:r>
              <a:rPr lang="en-US" sz="1800" spc="-10" dirty="0" smtClean="0">
                <a:solidFill>
                  <a:schemeClr val="tx1"/>
                </a:solidFill>
                <a:latin typeface="Arial"/>
                <a:cs typeface="Arial"/>
              </a:rPr>
              <a:t>The muscle cell is filed by protein fibrils called </a:t>
            </a:r>
            <a:r>
              <a:rPr lang="en-US" sz="1800" spc="-10" dirty="0" smtClean="0">
                <a:solidFill>
                  <a:srgbClr val="FF0000"/>
                </a:solidFill>
                <a:latin typeface="Arial"/>
                <a:cs typeface="Arial"/>
              </a:rPr>
              <a:t>myofibrils</a:t>
            </a:r>
            <a:r>
              <a:rPr lang="en-US" sz="1800" spc="-10" dirty="0" smtClean="0">
                <a:solidFill>
                  <a:schemeClr val="tx1"/>
                </a:solidFill>
                <a:latin typeface="Arial"/>
                <a:cs typeface="Arial"/>
              </a:rPr>
              <a:t> that are built from of </a:t>
            </a:r>
            <a:r>
              <a:rPr lang="en-US" sz="1800" spc="-10" dirty="0" smtClean="0">
                <a:solidFill>
                  <a:srgbClr val="FF0000"/>
                </a:solidFill>
                <a:latin typeface="Arial"/>
                <a:cs typeface="Arial"/>
              </a:rPr>
              <a:t>myofilaments</a:t>
            </a:r>
            <a:r>
              <a:rPr lang="en-US" sz="1800" spc="-10" dirty="0" smtClean="0">
                <a:solidFill>
                  <a:schemeClr val="tx1"/>
                </a:solidFill>
                <a:latin typeface="Arial"/>
                <a:cs typeface="Arial"/>
              </a:rPr>
              <a:t> of two types</a:t>
            </a:r>
          </a:p>
          <a:p>
            <a:pPr marL="298450" marR="1304925" indent="-285750">
              <a:lnSpc>
                <a:spcPct val="140000"/>
              </a:lnSpc>
              <a:spcBef>
                <a:spcPts val="100"/>
              </a:spcBef>
              <a:buFont typeface="Wingdings" panose="05000000000000000000" pitchFamily="2" charset="2"/>
              <a:buChar char="v"/>
            </a:pPr>
            <a:r>
              <a:rPr lang="en-US" sz="1800" spc="-10" dirty="0" smtClean="0">
                <a:solidFill>
                  <a:schemeClr val="tx1"/>
                </a:solidFill>
                <a:latin typeface="Arial"/>
                <a:cs typeface="Arial"/>
              </a:rPr>
              <a:t>thin (</a:t>
            </a:r>
            <a:r>
              <a:rPr lang="en-US" sz="1800" spc="-10" dirty="0" smtClean="0">
                <a:solidFill>
                  <a:srgbClr val="FF0000"/>
                </a:solidFill>
                <a:latin typeface="Arial"/>
                <a:cs typeface="Arial"/>
              </a:rPr>
              <a:t>actin</a:t>
            </a:r>
            <a:r>
              <a:rPr lang="en-US" sz="1800" spc="-10" dirty="0" smtClean="0">
                <a:solidFill>
                  <a:schemeClr val="tx1"/>
                </a:solidFill>
                <a:latin typeface="Arial"/>
                <a:cs typeface="Arial"/>
              </a:rPr>
              <a:t>) and</a:t>
            </a:r>
          </a:p>
          <a:p>
            <a:pPr marL="298450" marR="1304925" indent="-285750">
              <a:lnSpc>
                <a:spcPct val="140000"/>
              </a:lnSpc>
              <a:spcBef>
                <a:spcPts val="100"/>
              </a:spcBef>
              <a:buFont typeface="Wingdings" panose="05000000000000000000" pitchFamily="2" charset="2"/>
              <a:buChar char="v"/>
            </a:pPr>
            <a:r>
              <a:rPr lang="en-US" sz="1800" spc="-10" dirty="0" smtClean="0">
                <a:solidFill>
                  <a:schemeClr val="tx1"/>
                </a:solidFill>
                <a:latin typeface="Arial"/>
                <a:cs typeface="Arial"/>
              </a:rPr>
              <a:t> thick (</a:t>
            </a:r>
            <a:r>
              <a:rPr lang="en-US" sz="1800" spc="-10" dirty="0" smtClean="0">
                <a:solidFill>
                  <a:srgbClr val="FF0000"/>
                </a:solidFill>
                <a:latin typeface="Arial"/>
                <a:cs typeface="Arial"/>
              </a:rPr>
              <a:t>myosin</a:t>
            </a:r>
            <a:r>
              <a:rPr lang="en-US" sz="1800" spc="-10" dirty="0" smtClean="0">
                <a:solidFill>
                  <a:schemeClr val="tx1"/>
                </a:solidFill>
                <a:latin typeface="Arial"/>
                <a:cs typeface="Arial"/>
              </a:rPr>
              <a:t>) filaments</a:t>
            </a:r>
            <a:r>
              <a:rPr sz="1800" spc="-10" dirty="0" smtClean="0">
                <a:latin typeface="Arial"/>
                <a:cs typeface="Arial"/>
              </a:rPr>
              <a:t>.</a:t>
            </a:r>
            <a:endParaRPr sz="1800" dirty="0">
              <a:latin typeface="Arial"/>
              <a:cs typeface="Arial"/>
            </a:endParaRPr>
          </a:p>
        </p:txBody>
      </p:sp>
      <p:pic>
        <p:nvPicPr>
          <p:cNvPr id="6" name="object 6"/>
          <p:cNvPicPr/>
          <p:nvPr/>
        </p:nvPicPr>
        <p:blipFill>
          <a:blip r:embed="rId2" cstate="print"/>
          <a:stretch>
            <a:fillRect/>
          </a:stretch>
        </p:blipFill>
        <p:spPr>
          <a:xfrm>
            <a:off x="4800600" y="2971800"/>
            <a:ext cx="4136478" cy="3328555"/>
          </a:xfrm>
          <a:prstGeom prst="rect">
            <a:avLst/>
          </a:prstGeom>
        </p:spPr>
      </p:pic>
    </p:spTree>
  </p:cSld>
  <p:clrMapOvr>
    <a:masterClrMapping/>
  </p:clrMapOvr>
  <p:transition spd="med">
    <p:wipe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06880" y="306006"/>
            <a:ext cx="5611396" cy="566822"/>
          </a:xfrm>
          <a:prstGeom prst="rect">
            <a:avLst/>
          </a:prstGeom>
        </p:spPr>
        <p:txBody>
          <a:bodyPr vert="horz" wrap="square" lIns="0" tIns="12700" rIns="0" bIns="0" rtlCol="0">
            <a:spAutoFit/>
          </a:bodyPr>
          <a:lstStyle/>
          <a:p>
            <a:pPr marL="12700">
              <a:lnSpc>
                <a:spcPct val="100000"/>
              </a:lnSpc>
              <a:spcBef>
                <a:spcPts val="100"/>
              </a:spcBef>
            </a:pPr>
            <a:r>
              <a:rPr lang="en-US" dirty="0" smtClean="0"/>
              <a:t>Grey matter neurons</a:t>
            </a:r>
            <a:endParaRPr spc="-10" dirty="0"/>
          </a:p>
        </p:txBody>
      </p:sp>
      <p:pic>
        <p:nvPicPr>
          <p:cNvPr id="3" name="object 3"/>
          <p:cNvPicPr/>
          <p:nvPr/>
        </p:nvPicPr>
        <p:blipFill>
          <a:blip r:embed="rId2" cstate="print"/>
          <a:stretch>
            <a:fillRect/>
          </a:stretch>
        </p:blipFill>
        <p:spPr>
          <a:xfrm>
            <a:off x="5867400" y="306006"/>
            <a:ext cx="3150031" cy="1551736"/>
          </a:xfrm>
          <a:prstGeom prst="rect">
            <a:avLst/>
          </a:prstGeom>
        </p:spPr>
      </p:pic>
      <p:sp>
        <p:nvSpPr>
          <p:cNvPr id="4" name="object 4"/>
          <p:cNvSpPr txBox="1"/>
          <p:nvPr/>
        </p:nvSpPr>
        <p:spPr>
          <a:xfrm>
            <a:off x="406880" y="1821030"/>
            <a:ext cx="7874000" cy="4458913"/>
          </a:xfrm>
          <a:prstGeom prst="rect">
            <a:avLst/>
          </a:prstGeom>
        </p:spPr>
        <p:txBody>
          <a:bodyPr vert="horz" wrap="square" lIns="0" tIns="67310" rIns="0" bIns="0" rtlCol="0">
            <a:spAutoFit/>
          </a:bodyPr>
          <a:lstStyle/>
          <a:p>
            <a:pPr marL="26034">
              <a:lnSpc>
                <a:spcPct val="100000"/>
              </a:lnSpc>
              <a:spcBef>
                <a:spcPts val="530"/>
              </a:spcBef>
            </a:pPr>
            <a:r>
              <a:rPr lang="en-US" sz="1800" dirty="0" smtClean="0">
                <a:solidFill>
                  <a:srgbClr val="7030A0"/>
                </a:solidFill>
                <a:latin typeface="Arial"/>
                <a:cs typeface="Arial"/>
              </a:rPr>
              <a:t>Pyramidal cells </a:t>
            </a:r>
            <a:r>
              <a:rPr lang="en-US" sz="1800" dirty="0" smtClean="0">
                <a:solidFill>
                  <a:srgbClr val="FF0000"/>
                </a:solidFill>
                <a:latin typeface="Arial"/>
                <a:cs typeface="Arial"/>
              </a:rPr>
              <a:t>- </a:t>
            </a:r>
            <a:r>
              <a:rPr lang="en-US" sz="1800" dirty="0" smtClean="0">
                <a:solidFill>
                  <a:schemeClr val="tx1"/>
                </a:solidFill>
                <a:latin typeface="Arial"/>
                <a:cs typeface="Arial"/>
              </a:rPr>
              <a:t>pyramid shape, tip towards the brain surface; largest one called </a:t>
            </a:r>
            <a:r>
              <a:rPr lang="en-US" sz="1800" dirty="0" smtClean="0">
                <a:solidFill>
                  <a:srgbClr val="FF0000"/>
                </a:solidFill>
                <a:latin typeface="Arial"/>
                <a:cs typeface="Arial"/>
              </a:rPr>
              <a:t>Betz cells </a:t>
            </a:r>
            <a:r>
              <a:rPr lang="en-US" sz="1800" dirty="0" smtClean="0">
                <a:solidFill>
                  <a:schemeClr val="tx1"/>
                </a:solidFill>
                <a:latin typeface="Arial"/>
                <a:cs typeface="Arial"/>
              </a:rPr>
              <a:t>in the fifth layer of the cortex (motor zone).</a:t>
            </a:r>
          </a:p>
          <a:p>
            <a:pPr marL="26034">
              <a:lnSpc>
                <a:spcPct val="100000"/>
              </a:lnSpc>
              <a:spcBef>
                <a:spcPts val="530"/>
              </a:spcBef>
            </a:pPr>
            <a:endParaRPr lang="en-US" sz="1800" dirty="0" smtClean="0">
              <a:solidFill>
                <a:srgbClr val="FF0000"/>
              </a:solidFill>
              <a:latin typeface="Arial"/>
              <a:cs typeface="Arial"/>
            </a:endParaRPr>
          </a:p>
          <a:p>
            <a:pPr marL="26034">
              <a:lnSpc>
                <a:spcPct val="100000"/>
              </a:lnSpc>
              <a:spcBef>
                <a:spcPts val="530"/>
              </a:spcBef>
            </a:pPr>
            <a:r>
              <a:rPr lang="en-US" sz="1800" dirty="0" smtClean="0">
                <a:solidFill>
                  <a:srgbClr val="7030A0"/>
                </a:solidFill>
                <a:latin typeface="Arial"/>
                <a:cs typeface="Arial"/>
              </a:rPr>
              <a:t>Stellate</a:t>
            </a:r>
            <a:r>
              <a:rPr lang="en-US" sz="1800" dirty="0" smtClean="0">
                <a:solidFill>
                  <a:schemeClr val="tx1"/>
                </a:solidFill>
                <a:latin typeface="Arial"/>
                <a:cs typeface="Arial"/>
              </a:rPr>
              <a:t> (granular) cells - interneurons, modulatory role, all extensions end in the cortex.</a:t>
            </a:r>
          </a:p>
          <a:p>
            <a:pPr marL="26034">
              <a:lnSpc>
                <a:spcPct val="100000"/>
              </a:lnSpc>
              <a:spcBef>
                <a:spcPts val="530"/>
              </a:spcBef>
            </a:pPr>
            <a:endParaRPr lang="en-US" sz="1800" dirty="0" smtClean="0">
              <a:solidFill>
                <a:schemeClr val="tx1"/>
              </a:solidFill>
              <a:latin typeface="Arial"/>
              <a:cs typeface="Arial"/>
            </a:endParaRPr>
          </a:p>
          <a:p>
            <a:pPr marL="26034">
              <a:lnSpc>
                <a:spcPct val="100000"/>
              </a:lnSpc>
              <a:spcBef>
                <a:spcPts val="530"/>
              </a:spcBef>
            </a:pPr>
            <a:r>
              <a:rPr lang="en-US" sz="1800" dirty="0" smtClean="0">
                <a:solidFill>
                  <a:srgbClr val="7030A0"/>
                </a:solidFill>
                <a:latin typeface="Arial"/>
                <a:cs typeface="Arial"/>
              </a:rPr>
              <a:t>Spindle cells </a:t>
            </a:r>
            <a:r>
              <a:rPr lang="en-US" sz="1800" dirty="0" smtClean="0">
                <a:solidFill>
                  <a:schemeClr val="tx1"/>
                </a:solidFill>
                <a:latin typeface="Arial"/>
                <a:cs typeface="Arial"/>
              </a:rPr>
              <a:t>- long dendrites and axon towards the surface of the brain that gives off horizontal collaterals.</a:t>
            </a:r>
          </a:p>
          <a:p>
            <a:pPr marL="26034">
              <a:lnSpc>
                <a:spcPct val="100000"/>
              </a:lnSpc>
              <a:spcBef>
                <a:spcPts val="530"/>
              </a:spcBef>
            </a:pPr>
            <a:endParaRPr lang="en-US" sz="1800" dirty="0" smtClean="0">
              <a:solidFill>
                <a:srgbClr val="FF0000"/>
              </a:solidFill>
              <a:latin typeface="Arial"/>
              <a:cs typeface="Arial"/>
            </a:endParaRPr>
          </a:p>
          <a:p>
            <a:pPr marL="26034">
              <a:lnSpc>
                <a:spcPct val="100000"/>
              </a:lnSpc>
              <a:spcBef>
                <a:spcPts val="530"/>
              </a:spcBef>
            </a:pPr>
            <a:r>
              <a:rPr lang="en-US" sz="1800" dirty="0" err="1" smtClean="0">
                <a:solidFill>
                  <a:srgbClr val="7030A0"/>
                </a:solidFill>
                <a:latin typeface="Arial"/>
                <a:cs typeface="Arial"/>
              </a:rPr>
              <a:t>Martinotti</a:t>
            </a:r>
            <a:r>
              <a:rPr lang="en-US" sz="1800" dirty="0" smtClean="0">
                <a:solidFill>
                  <a:srgbClr val="7030A0"/>
                </a:solidFill>
                <a:latin typeface="Arial"/>
                <a:cs typeface="Arial"/>
              </a:rPr>
              <a:t> cells </a:t>
            </a:r>
            <a:r>
              <a:rPr lang="en-US" sz="1800" dirty="0" smtClean="0">
                <a:solidFill>
                  <a:schemeClr val="tx1"/>
                </a:solidFill>
                <a:latin typeface="Arial"/>
                <a:cs typeface="Arial"/>
              </a:rPr>
              <a:t>- polygonal cells with short dendrites and a long axon towards the surface of the brain</a:t>
            </a:r>
          </a:p>
          <a:p>
            <a:pPr marL="26034">
              <a:lnSpc>
                <a:spcPct val="100000"/>
              </a:lnSpc>
              <a:spcBef>
                <a:spcPts val="530"/>
              </a:spcBef>
            </a:pPr>
            <a:endParaRPr lang="en-US" sz="1800" dirty="0" smtClean="0">
              <a:solidFill>
                <a:schemeClr val="tx1"/>
              </a:solidFill>
              <a:latin typeface="Arial"/>
              <a:cs typeface="Arial"/>
            </a:endParaRPr>
          </a:p>
          <a:p>
            <a:pPr marL="26034">
              <a:lnSpc>
                <a:spcPct val="100000"/>
              </a:lnSpc>
              <a:spcBef>
                <a:spcPts val="530"/>
              </a:spcBef>
            </a:pPr>
            <a:r>
              <a:rPr lang="en-US" sz="1800" dirty="0" err="1" smtClean="0">
                <a:solidFill>
                  <a:srgbClr val="7030A0"/>
                </a:solidFill>
                <a:latin typeface="Arial"/>
                <a:cs typeface="Arial"/>
              </a:rPr>
              <a:t>Cajal</a:t>
            </a:r>
            <a:r>
              <a:rPr lang="en-US" sz="1800" dirty="0" smtClean="0">
                <a:solidFill>
                  <a:srgbClr val="7030A0"/>
                </a:solidFill>
                <a:latin typeface="Arial"/>
                <a:cs typeface="Arial"/>
              </a:rPr>
              <a:t> cells </a:t>
            </a:r>
            <a:r>
              <a:rPr lang="en-US" sz="1800" dirty="0" smtClean="0">
                <a:solidFill>
                  <a:schemeClr val="tx1"/>
                </a:solidFill>
                <a:latin typeface="Arial"/>
                <a:cs typeface="Arial"/>
              </a:rPr>
              <a:t>- similar to spindles, are found only in the surface layer - synapses with extensions of cells from deeper layers.</a:t>
            </a:r>
            <a:endParaRPr sz="1800" dirty="0">
              <a:solidFill>
                <a:schemeClr val="tx1"/>
              </a:solidFill>
              <a:latin typeface="Arial"/>
              <a:cs typeface="Arial"/>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5720644" y="2411473"/>
            <a:ext cx="3157530" cy="4291015"/>
          </a:xfrm>
          <a:prstGeom prst="rect">
            <a:avLst/>
          </a:prstGeom>
        </p:spPr>
      </p:pic>
      <p:sp>
        <p:nvSpPr>
          <p:cNvPr id="4" name="object 4"/>
          <p:cNvSpPr txBox="1"/>
          <p:nvPr/>
        </p:nvSpPr>
        <p:spPr>
          <a:xfrm>
            <a:off x="152400" y="990600"/>
            <a:ext cx="8556998" cy="4873129"/>
          </a:xfrm>
          <a:prstGeom prst="rect">
            <a:avLst/>
          </a:prstGeom>
        </p:spPr>
        <p:txBody>
          <a:bodyPr vert="horz" wrap="square" lIns="0" tIns="12700" rIns="0" bIns="0" rtlCol="0">
            <a:spAutoFit/>
          </a:bodyPr>
          <a:lstStyle/>
          <a:p>
            <a:pPr marL="25400">
              <a:lnSpc>
                <a:spcPts val="1935"/>
              </a:lnSpc>
              <a:spcBef>
                <a:spcPts val="100"/>
              </a:spcBef>
            </a:pPr>
            <a:r>
              <a:rPr lang="en-US" sz="1600" spc="-40" dirty="0" smtClean="0">
                <a:latin typeface="Arial"/>
                <a:cs typeface="Arial"/>
              </a:rPr>
              <a:t>The bodies of neurons in the cerebral cortex are arranged to </a:t>
            </a:r>
            <a:r>
              <a:rPr lang="en-US" sz="1600" spc="-40" dirty="0" smtClean="0">
                <a:solidFill>
                  <a:srgbClr val="FF0000"/>
                </a:solidFill>
                <a:latin typeface="Arial"/>
                <a:cs typeface="Arial"/>
              </a:rPr>
              <a:t>form 6 layers </a:t>
            </a:r>
            <a:r>
              <a:rPr lang="en-US" sz="1600" spc="-40" dirty="0" smtClean="0">
                <a:latin typeface="Arial"/>
                <a:cs typeface="Arial"/>
              </a:rPr>
              <a:t>(laminae).</a:t>
            </a:r>
          </a:p>
          <a:p>
            <a:pPr marL="25400">
              <a:lnSpc>
                <a:spcPts val="1935"/>
              </a:lnSpc>
              <a:spcBef>
                <a:spcPts val="100"/>
              </a:spcBef>
            </a:pPr>
            <a:endParaRPr lang="en-US" sz="1600" spc="-40" dirty="0" smtClean="0">
              <a:latin typeface="Arial"/>
              <a:cs typeface="Arial"/>
            </a:endParaRPr>
          </a:p>
          <a:p>
            <a:pPr marL="25400">
              <a:lnSpc>
                <a:spcPts val="1935"/>
              </a:lnSpc>
              <a:spcBef>
                <a:spcPts val="100"/>
              </a:spcBef>
            </a:pPr>
            <a:r>
              <a:rPr lang="en-US" sz="1600" spc="-40" dirty="0" smtClean="0">
                <a:solidFill>
                  <a:srgbClr val="7030A0"/>
                </a:solidFill>
                <a:latin typeface="Arial"/>
                <a:cs typeface="Arial"/>
              </a:rPr>
              <a:t>Lamina </a:t>
            </a:r>
            <a:r>
              <a:rPr lang="en-US" sz="1600" spc="-40" dirty="0" err="1" smtClean="0">
                <a:solidFill>
                  <a:srgbClr val="7030A0"/>
                </a:solidFill>
                <a:latin typeface="Arial"/>
                <a:cs typeface="Arial"/>
              </a:rPr>
              <a:t>molecularis</a:t>
            </a:r>
            <a:r>
              <a:rPr lang="en-US" sz="1600" spc="-40" dirty="0" smtClean="0">
                <a:solidFill>
                  <a:srgbClr val="7030A0"/>
                </a:solidFill>
                <a:latin typeface="Arial"/>
                <a:cs typeface="Arial"/>
              </a:rPr>
              <a:t> </a:t>
            </a:r>
            <a:endParaRPr lang="en-US" sz="1600" spc="-40" dirty="0" smtClean="0">
              <a:latin typeface="Arial"/>
              <a:cs typeface="Arial"/>
            </a:endParaRPr>
          </a:p>
          <a:p>
            <a:pPr marL="25400">
              <a:lnSpc>
                <a:spcPts val="1935"/>
              </a:lnSpc>
              <a:spcBef>
                <a:spcPts val="100"/>
              </a:spcBef>
            </a:pPr>
            <a:r>
              <a:rPr lang="en-US" sz="1600" spc="-40" dirty="0" smtClean="0">
                <a:latin typeface="Arial"/>
                <a:cs typeface="Arial"/>
              </a:rPr>
              <a:t>Dendrites and axons of neurons from deeper layers and cells of </a:t>
            </a:r>
            <a:r>
              <a:rPr lang="en-US" sz="1600" spc="-40" dirty="0" err="1" smtClean="0">
                <a:latin typeface="Arial"/>
                <a:cs typeface="Arial"/>
              </a:rPr>
              <a:t>Cajal</a:t>
            </a:r>
            <a:r>
              <a:rPr lang="en-US" sz="1600" spc="-40" dirty="0" smtClean="0">
                <a:latin typeface="Arial"/>
                <a:cs typeface="Arial"/>
              </a:rPr>
              <a:t>, </a:t>
            </a:r>
          </a:p>
          <a:p>
            <a:pPr marL="25400">
              <a:lnSpc>
                <a:spcPts val="1935"/>
              </a:lnSpc>
              <a:spcBef>
                <a:spcPts val="100"/>
              </a:spcBef>
            </a:pPr>
            <a:endParaRPr lang="en-US" sz="1600" spc="-40" dirty="0">
              <a:latin typeface="Arial"/>
              <a:cs typeface="Arial"/>
            </a:endParaRPr>
          </a:p>
          <a:p>
            <a:pPr marL="25400">
              <a:lnSpc>
                <a:spcPts val="1935"/>
              </a:lnSpc>
              <a:spcBef>
                <a:spcPts val="100"/>
              </a:spcBef>
            </a:pPr>
            <a:r>
              <a:rPr lang="en-US" sz="1600" spc="-40" dirty="0" smtClean="0">
                <a:solidFill>
                  <a:srgbClr val="7030A0"/>
                </a:solidFill>
                <a:latin typeface="Arial"/>
                <a:cs typeface="Arial"/>
              </a:rPr>
              <a:t>Lamina </a:t>
            </a:r>
            <a:r>
              <a:rPr lang="en-US" sz="1600" spc="-40" dirty="0" err="1" smtClean="0">
                <a:solidFill>
                  <a:srgbClr val="7030A0"/>
                </a:solidFill>
                <a:latin typeface="Arial"/>
                <a:cs typeface="Arial"/>
              </a:rPr>
              <a:t>granularis</a:t>
            </a:r>
            <a:r>
              <a:rPr lang="en-US" sz="1600" spc="-40" dirty="0" smtClean="0">
                <a:solidFill>
                  <a:srgbClr val="7030A0"/>
                </a:solidFill>
                <a:latin typeface="Arial"/>
                <a:cs typeface="Arial"/>
              </a:rPr>
              <a:t> externa</a:t>
            </a:r>
          </a:p>
          <a:p>
            <a:pPr marL="25400">
              <a:lnSpc>
                <a:spcPts val="1935"/>
              </a:lnSpc>
              <a:spcBef>
                <a:spcPts val="100"/>
              </a:spcBef>
            </a:pPr>
            <a:r>
              <a:rPr lang="en-US" sz="1600" spc="-40" dirty="0" smtClean="0">
                <a:latin typeface="Arial"/>
                <a:cs typeface="Arial"/>
              </a:rPr>
              <a:t>Star-shaped and small pyramidal cells - synapses with axons </a:t>
            </a:r>
          </a:p>
          <a:p>
            <a:pPr marL="25400">
              <a:lnSpc>
                <a:spcPts val="1935"/>
              </a:lnSpc>
              <a:spcBef>
                <a:spcPts val="100"/>
              </a:spcBef>
            </a:pPr>
            <a:r>
              <a:rPr lang="en-US" sz="1600" spc="-40" dirty="0" smtClean="0">
                <a:latin typeface="Arial"/>
                <a:cs typeface="Arial"/>
              </a:rPr>
              <a:t>and dendrites of cells from deeper layers.</a:t>
            </a:r>
          </a:p>
          <a:p>
            <a:pPr marL="25400">
              <a:lnSpc>
                <a:spcPts val="1935"/>
              </a:lnSpc>
              <a:spcBef>
                <a:spcPts val="100"/>
              </a:spcBef>
            </a:pPr>
            <a:endParaRPr lang="en-US" sz="1600" spc="-40" dirty="0" smtClean="0">
              <a:latin typeface="Arial"/>
              <a:cs typeface="Arial"/>
            </a:endParaRPr>
          </a:p>
          <a:p>
            <a:pPr marL="25400">
              <a:lnSpc>
                <a:spcPts val="1935"/>
              </a:lnSpc>
              <a:spcBef>
                <a:spcPts val="100"/>
              </a:spcBef>
            </a:pPr>
            <a:r>
              <a:rPr lang="en-US" sz="1600" spc="-40" dirty="0" smtClean="0">
                <a:solidFill>
                  <a:srgbClr val="7030A0"/>
                </a:solidFill>
                <a:latin typeface="Arial"/>
                <a:cs typeface="Arial"/>
              </a:rPr>
              <a:t>Lamina </a:t>
            </a:r>
            <a:r>
              <a:rPr lang="en-US" sz="1600" spc="-40" dirty="0" err="1" smtClean="0">
                <a:solidFill>
                  <a:srgbClr val="7030A0"/>
                </a:solidFill>
                <a:latin typeface="Arial"/>
                <a:cs typeface="Arial"/>
              </a:rPr>
              <a:t>pyramidalis</a:t>
            </a:r>
            <a:r>
              <a:rPr lang="en-US" sz="1600" spc="-40" dirty="0" smtClean="0">
                <a:solidFill>
                  <a:srgbClr val="7030A0"/>
                </a:solidFill>
                <a:latin typeface="Arial"/>
                <a:cs typeface="Arial"/>
              </a:rPr>
              <a:t> externa</a:t>
            </a:r>
          </a:p>
          <a:p>
            <a:pPr marL="25400">
              <a:lnSpc>
                <a:spcPts val="1935"/>
              </a:lnSpc>
              <a:spcBef>
                <a:spcPts val="100"/>
              </a:spcBef>
            </a:pPr>
            <a:r>
              <a:rPr lang="en-US" sz="1600" spc="-40" dirty="0" smtClean="0">
                <a:latin typeface="Arial"/>
                <a:cs typeface="Arial"/>
              </a:rPr>
              <a:t>Medium-sized pyramidal cells, scarce stellate, spindle and </a:t>
            </a:r>
          </a:p>
          <a:p>
            <a:pPr marL="25400">
              <a:lnSpc>
                <a:spcPts val="1935"/>
              </a:lnSpc>
              <a:spcBef>
                <a:spcPts val="100"/>
              </a:spcBef>
            </a:pPr>
            <a:r>
              <a:rPr lang="en-US" sz="1600" spc="-40" dirty="0" err="1" smtClean="0">
                <a:latin typeface="Arial"/>
                <a:cs typeface="Arial"/>
              </a:rPr>
              <a:t>Martinotti</a:t>
            </a:r>
            <a:r>
              <a:rPr lang="en-US" sz="1600" spc="-40" dirty="0" smtClean="0">
                <a:latin typeface="Arial"/>
                <a:cs typeface="Arial"/>
              </a:rPr>
              <a:t> cells.</a:t>
            </a:r>
          </a:p>
          <a:p>
            <a:pPr marL="25400">
              <a:lnSpc>
                <a:spcPts val="1935"/>
              </a:lnSpc>
              <a:spcBef>
                <a:spcPts val="100"/>
              </a:spcBef>
            </a:pPr>
            <a:endParaRPr lang="en-US" sz="1600" spc="-40" dirty="0" smtClean="0">
              <a:latin typeface="Arial"/>
              <a:cs typeface="Arial"/>
            </a:endParaRPr>
          </a:p>
          <a:p>
            <a:pPr marL="25400">
              <a:lnSpc>
                <a:spcPts val="1935"/>
              </a:lnSpc>
              <a:spcBef>
                <a:spcPts val="100"/>
              </a:spcBef>
            </a:pPr>
            <a:r>
              <a:rPr lang="en-US" sz="1600" spc="-40" dirty="0" smtClean="0">
                <a:solidFill>
                  <a:srgbClr val="7030A0"/>
                </a:solidFill>
                <a:latin typeface="Arial"/>
                <a:cs typeface="Arial"/>
              </a:rPr>
              <a:t>Lamina </a:t>
            </a:r>
            <a:r>
              <a:rPr lang="en-US" sz="1600" spc="-40" dirty="0" err="1" smtClean="0">
                <a:solidFill>
                  <a:srgbClr val="7030A0"/>
                </a:solidFill>
                <a:latin typeface="Arial"/>
                <a:cs typeface="Arial"/>
              </a:rPr>
              <a:t>granularis</a:t>
            </a:r>
            <a:r>
              <a:rPr lang="en-US" sz="1600" spc="-40" dirty="0" smtClean="0">
                <a:solidFill>
                  <a:srgbClr val="7030A0"/>
                </a:solidFill>
                <a:latin typeface="Arial"/>
                <a:cs typeface="Arial"/>
              </a:rPr>
              <a:t> </a:t>
            </a:r>
            <a:r>
              <a:rPr lang="en-US" sz="1600" spc="-40" dirty="0" err="1" smtClean="0">
                <a:solidFill>
                  <a:srgbClr val="7030A0"/>
                </a:solidFill>
                <a:latin typeface="Arial"/>
                <a:cs typeface="Arial"/>
              </a:rPr>
              <a:t>interna</a:t>
            </a:r>
            <a:r>
              <a:rPr lang="en-US" sz="1600" spc="-40" dirty="0" smtClean="0">
                <a:solidFill>
                  <a:srgbClr val="7030A0"/>
                </a:solidFill>
                <a:latin typeface="Arial"/>
                <a:cs typeface="Arial"/>
              </a:rPr>
              <a:t> </a:t>
            </a:r>
            <a:r>
              <a:rPr lang="en-US" sz="1600" spc="-40" dirty="0" smtClean="0">
                <a:latin typeface="Arial"/>
                <a:cs typeface="Arial"/>
              </a:rPr>
              <a:t>Main receptor layer, stellate cells.</a:t>
            </a:r>
          </a:p>
          <a:p>
            <a:pPr marL="25400">
              <a:lnSpc>
                <a:spcPts val="1935"/>
              </a:lnSpc>
              <a:spcBef>
                <a:spcPts val="100"/>
              </a:spcBef>
            </a:pPr>
            <a:endParaRPr lang="en-US" sz="1600" spc="-40" dirty="0" smtClean="0">
              <a:latin typeface="Arial"/>
              <a:cs typeface="Arial"/>
            </a:endParaRPr>
          </a:p>
          <a:p>
            <a:pPr marL="25400">
              <a:lnSpc>
                <a:spcPts val="1935"/>
              </a:lnSpc>
              <a:spcBef>
                <a:spcPts val="100"/>
              </a:spcBef>
            </a:pPr>
            <a:r>
              <a:rPr lang="en-US" sz="1600" spc="-40" dirty="0" smtClean="0">
                <a:solidFill>
                  <a:srgbClr val="7030A0"/>
                </a:solidFill>
                <a:latin typeface="Arial"/>
                <a:cs typeface="Arial"/>
              </a:rPr>
              <a:t>Lamina </a:t>
            </a:r>
            <a:r>
              <a:rPr lang="en-US" sz="1600" spc="-40" dirty="0" err="1" smtClean="0">
                <a:solidFill>
                  <a:srgbClr val="7030A0"/>
                </a:solidFill>
                <a:latin typeface="Arial"/>
                <a:cs typeface="Arial"/>
              </a:rPr>
              <a:t>pyramidalis</a:t>
            </a:r>
            <a:r>
              <a:rPr lang="en-US" sz="1600" spc="-40" dirty="0" smtClean="0">
                <a:solidFill>
                  <a:srgbClr val="7030A0"/>
                </a:solidFill>
                <a:latin typeface="Arial"/>
                <a:cs typeface="Arial"/>
              </a:rPr>
              <a:t> </a:t>
            </a:r>
            <a:r>
              <a:rPr lang="en-US" sz="1600" spc="-40" dirty="0" err="1" smtClean="0">
                <a:solidFill>
                  <a:srgbClr val="7030A0"/>
                </a:solidFill>
                <a:latin typeface="Arial"/>
                <a:cs typeface="Arial"/>
              </a:rPr>
              <a:t>interna</a:t>
            </a:r>
            <a:r>
              <a:rPr lang="en-US" sz="1600" spc="-40" dirty="0" smtClean="0">
                <a:solidFill>
                  <a:srgbClr val="7030A0"/>
                </a:solidFill>
                <a:latin typeface="Arial"/>
                <a:cs typeface="Arial"/>
              </a:rPr>
              <a:t> </a:t>
            </a:r>
            <a:r>
              <a:rPr lang="en-US" sz="1600" spc="-40" dirty="0" smtClean="0">
                <a:solidFill>
                  <a:srgbClr val="FF0000"/>
                </a:solidFill>
                <a:latin typeface="Arial"/>
                <a:cs typeface="Arial"/>
              </a:rPr>
              <a:t>Large pyramidal cells</a:t>
            </a:r>
            <a:r>
              <a:rPr lang="en-US" sz="1600" spc="-40" dirty="0" smtClean="0">
                <a:latin typeface="Arial"/>
                <a:cs typeface="Arial"/>
              </a:rPr>
              <a:t>.</a:t>
            </a:r>
          </a:p>
          <a:p>
            <a:pPr marL="25400">
              <a:lnSpc>
                <a:spcPts val="1935"/>
              </a:lnSpc>
              <a:spcBef>
                <a:spcPts val="100"/>
              </a:spcBef>
            </a:pPr>
            <a:endParaRPr lang="en-US" sz="1600" spc="-40" dirty="0" smtClean="0">
              <a:latin typeface="Arial"/>
              <a:cs typeface="Arial"/>
            </a:endParaRPr>
          </a:p>
          <a:p>
            <a:pPr marL="25400">
              <a:lnSpc>
                <a:spcPts val="1935"/>
              </a:lnSpc>
              <a:spcBef>
                <a:spcPts val="100"/>
              </a:spcBef>
            </a:pPr>
            <a:r>
              <a:rPr lang="en-US" sz="1600" spc="-40" dirty="0" smtClean="0">
                <a:solidFill>
                  <a:srgbClr val="7030A0"/>
                </a:solidFill>
                <a:latin typeface="Arial"/>
                <a:cs typeface="Arial"/>
              </a:rPr>
              <a:t>Lamina </a:t>
            </a:r>
            <a:r>
              <a:rPr lang="en-US" sz="1600" spc="-40" dirty="0" err="1" smtClean="0">
                <a:solidFill>
                  <a:srgbClr val="7030A0"/>
                </a:solidFill>
                <a:latin typeface="Arial"/>
                <a:cs typeface="Arial"/>
              </a:rPr>
              <a:t>multiformis</a:t>
            </a:r>
            <a:r>
              <a:rPr lang="en-US" sz="1600" spc="-40" dirty="0" smtClean="0">
                <a:latin typeface="Arial"/>
                <a:cs typeface="Arial"/>
              </a:rPr>
              <a:t> Pyramidal, star-shaped, spindle and </a:t>
            </a:r>
          </a:p>
          <a:p>
            <a:pPr marL="25400">
              <a:lnSpc>
                <a:spcPts val="1935"/>
              </a:lnSpc>
              <a:spcBef>
                <a:spcPts val="100"/>
              </a:spcBef>
            </a:pPr>
            <a:r>
              <a:rPr lang="en-US" sz="1600" spc="-40" dirty="0" err="1" smtClean="0">
                <a:latin typeface="Arial"/>
                <a:cs typeface="Arial"/>
              </a:rPr>
              <a:t>Martinotti</a:t>
            </a:r>
            <a:r>
              <a:rPr lang="en-US" sz="1600" spc="-40" dirty="0" smtClean="0">
                <a:latin typeface="Arial"/>
                <a:cs typeface="Arial"/>
              </a:rPr>
              <a:t> cells.</a:t>
            </a:r>
            <a:endParaRPr sz="1600" dirty="0">
              <a:latin typeface="Arial"/>
              <a:cs typeface="Arial"/>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20559" y="196545"/>
            <a:ext cx="7502880" cy="677352"/>
          </a:xfrm>
          <a:prstGeom prst="rect">
            <a:avLst/>
          </a:prstGeom>
        </p:spPr>
        <p:txBody>
          <a:bodyPr vert="horz" wrap="square" lIns="0" tIns="122161" rIns="0" bIns="0" rtlCol="0">
            <a:spAutoFit/>
          </a:bodyPr>
          <a:lstStyle/>
          <a:p>
            <a:pPr marL="1159510">
              <a:lnSpc>
                <a:spcPct val="100000"/>
              </a:lnSpc>
              <a:spcBef>
                <a:spcPts val="100"/>
              </a:spcBef>
            </a:pPr>
            <a:r>
              <a:rPr lang="en-US" dirty="0"/>
              <a:t>C</a:t>
            </a:r>
            <a:r>
              <a:rPr spc="-10" dirty="0" smtClean="0"/>
              <a:t>erebellum</a:t>
            </a:r>
            <a:endParaRPr spc="-10" dirty="0"/>
          </a:p>
        </p:txBody>
      </p:sp>
      <p:sp>
        <p:nvSpPr>
          <p:cNvPr id="9" name="object 9"/>
          <p:cNvSpPr txBox="1"/>
          <p:nvPr/>
        </p:nvSpPr>
        <p:spPr>
          <a:xfrm>
            <a:off x="192622" y="1105889"/>
            <a:ext cx="3296285" cy="1010020"/>
          </a:xfrm>
          <a:prstGeom prst="rect">
            <a:avLst/>
          </a:prstGeom>
        </p:spPr>
        <p:txBody>
          <a:bodyPr vert="horz" wrap="square" lIns="0" tIns="12700" rIns="0" bIns="0" rtlCol="0">
            <a:spAutoFit/>
          </a:bodyPr>
          <a:lstStyle/>
          <a:p>
            <a:pPr marL="12700" marR="5080">
              <a:lnSpc>
                <a:spcPct val="120400"/>
              </a:lnSpc>
              <a:spcBef>
                <a:spcPts val="100"/>
              </a:spcBef>
              <a:tabLst>
                <a:tab pos="355600" algn="l"/>
              </a:tabLst>
            </a:pPr>
            <a:r>
              <a:rPr lang="en-US" sz="1800" dirty="0" smtClean="0">
                <a:latin typeface="Arial"/>
                <a:cs typeface="Arial"/>
              </a:rPr>
              <a:t>The cerebellum is important for making postural adjustments in order to maintain balance.</a:t>
            </a:r>
            <a:endParaRPr sz="1800" dirty="0">
              <a:latin typeface="Arial"/>
              <a:cs typeface="Arial"/>
            </a:endParaRPr>
          </a:p>
        </p:txBody>
      </p:sp>
      <p:sp>
        <p:nvSpPr>
          <p:cNvPr id="11" name="object 11"/>
          <p:cNvSpPr txBox="1"/>
          <p:nvPr/>
        </p:nvSpPr>
        <p:spPr>
          <a:xfrm>
            <a:off x="174867" y="2102279"/>
            <a:ext cx="3538854" cy="4336636"/>
          </a:xfrm>
          <a:prstGeom prst="rect">
            <a:avLst/>
          </a:prstGeom>
        </p:spPr>
        <p:txBody>
          <a:bodyPr vert="horz" wrap="square" lIns="0" tIns="12700" rIns="0" bIns="0" rtlCol="0">
            <a:spAutoFit/>
          </a:bodyPr>
          <a:lstStyle/>
          <a:p>
            <a:pPr marL="12700" marR="5080">
              <a:lnSpc>
                <a:spcPct val="119400"/>
              </a:lnSpc>
              <a:spcBef>
                <a:spcPts val="100"/>
              </a:spcBef>
              <a:tabLst>
                <a:tab pos="355600" algn="l"/>
              </a:tabLst>
            </a:pPr>
            <a:r>
              <a:rPr lang="en-US" dirty="0">
                <a:latin typeface="Arial"/>
                <a:cs typeface="Arial"/>
              </a:rPr>
              <a:t>C</a:t>
            </a:r>
            <a:r>
              <a:rPr lang="en-US" sz="1800" dirty="0" smtClean="0">
                <a:latin typeface="Arial"/>
                <a:cs typeface="Arial"/>
              </a:rPr>
              <a:t>erebellar </a:t>
            </a:r>
            <a:r>
              <a:rPr lang="en-US" dirty="0" smtClean="0">
                <a:latin typeface="Arial"/>
                <a:cs typeface="Arial"/>
              </a:rPr>
              <a:t>tissue </a:t>
            </a:r>
            <a:r>
              <a:rPr lang="en-US" sz="1800" dirty="0" smtClean="0">
                <a:latin typeface="Arial"/>
                <a:cs typeface="Arial"/>
              </a:rPr>
              <a:t>contains </a:t>
            </a:r>
            <a:r>
              <a:rPr lang="en-US" sz="1800" dirty="0" smtClean="0">
                <a:solidFill>
                  <a:srgbClr val="7030A0"/>
                </a:solidFill>
                <a:latin typeface="Arial"/>
                <a:cs typeface="Arial"/>
              </a:rPr>
              <a:t>white matter </a:t>
            </a:r>
            <a:r>
              <a:rPr lang="en-US" sz="1800" dirty="0" smtClean="0">
                <a:latin typeface="Arial"/>
                <a:cs typeface="Arial"/>
              </a:rPr>
              <a:t>and </a:t>
            </a:r>
            <a:r>
              <a:rPr lang="en-US" sz="1800" dirty="0" smtClean="0">
                <a:solidFill>
                  <a:srgbClr val="7030A0"/>
                </a:solidFill>
                <a:latin typeface="Arial"/>
                <a:cs typeface="Arial"/>
              </a:rPr>
              <a:t>gray matter</a:t>
            </a:r>
            <a:r>
              <a:rPr lang="en-US" sz="1800" dirty="0" smtClean="0">
                <a:latin typeface="Arial"/>
                <a:cs typeface="Arial"/>
              </a:rPr>
              <a:t>. </a:t>
            </a:r>
          </a:p>
          <a:p>
            <a:pPr marL="355600" marR="5080" indent="-342900">
              <a:lnSpc>
                <a:spcPct val="119400"/>
              </a:lnSpc>
              <a:spcBef>
                <a:spcPts val="100"/>
              </a:spcBef>
              <a:buChar char="•"/>
              <a:tabLst>
                <a:tab pos="355600" algn="l"/>
              </a:tabLst>
            </a:pPr>
            <a:endParaRPr lang="en-US" dirty="0">
              <a:solidFill>
                <a:srgbClr val="FF0000"/>
              </a:solidFill>
              <a:latin typeface="Arial"/>
              <a:cs typeface="Arial"/>
            </a:endParaRPr>
          </a:p>
          <a:p>
            <a:pPr marL="355600" marR="5080" indent="-342900">
              <a:lnSpc>
                <a:spcPct val="119400"/>
              </a:lnSpc>
              <a:spcBef>
                <a:spcPts val="100"/>
              </a:spcBef>
              <a:buFont typeface="Wingdings" panose="05000000000000000000" pitchFamily="2" charset="2"/>
              <a:buChar char="v"/>
              <a:tabLst>
                <a:tab pos="355600" algn="l"/>
              </a:tabLst>
            </a:pPr>
            <a:r>
              <a:rPr lang="en-US" sz="1800" dirty="0" smtClean="0">
                <a:solidFill>
                  <a:srgbClr val="FF0000"/>
                </a:solidFill>
                <a:latin typeface="Arial"/>
                <a:cs typeface="Arial"/>
              </a:rPr>
              <a:t>Three distinct layers of </a:t>
            </a:r>
            <a:r>
              <a:rPr lang="en-US" sz="1800" u="sng" dirty="0" smtClean="0">
                <a:solidFill>
                  <a:srgbClr val="FF0000"/>
                </a:solidFill>
                <a:latin typeface="Arial"/>
                <a:cs typeface="Arial"/>
              </a:rPr>
              <a:t>gray matter</a:t>
            </a:r>
            <a:r>
              <a:rPr lang="en-US" sz="1800" dirty="0" smtClean="0">
                <a:solidFill>
                  <a:srgbClr val="FF0000"/>
                </a:solidFill>
                <a:latin typeface="Arial"/>
                <a:cs typeface="Arial"/>
              </a:rPr>
              <a:t> </a:t>
            </a:r>
            <a:r>
              <a:rPr lang="en-US" sz="1800" dirty="0" smtClean="0">
                <a:latin typeface="Arial"/>
                <a:cs typeface="Arial"/>
              </a:rPr>
              <a:t>are identified on this diagram: </a:t>
            </a:r>
          </a:p>
          <a:p>
            <a:pPr marL="355600" marR="5080" indent="-342900">
              <a:lnSpc>
                <a:spcPct val="119400"/>
              </a:lnSpc>
              <a:spcBef>
                <a:spcPts val="100"/>
              </a:spcBef>
              <a:buChar char="•"/>
              <a:tabLst>
                <a:tab pos="355600" algn="l"/>
              </a:tabLst>
            </a:pPr>
            <a:r>
              <a:rPr lang="en-US" sz="1800" dirty="0" smtClean="0">
                <a:latin typeface="Arial"/>
                <a:cs typeface="Arial"/>
              </a:rPr>
              <a:t>superficially located </a:t>
            </a:r>
            <a:r>
              <a:rPr lang="en-US" sz="1800" dirty="0" smtClean="0">
                <a:solidFill>
                  <a:srgbClr val="FF0000"/>
                </a:solidFill>
                <a:latin typeface="Arial"/>
                <a:cs typeface="Arial"/>
              </a:rPr>
              <a:t>molecular layer</a:t>
            </a:r>
            <a:r>
              <a:rPr lang="en-US" sz="1800" dirty="0" smtClean="0">
                <a:latin typeface="Arial"/>
                <a:cs typeface="Arial"/>
              </a:rPr>
              <a:t>, the middle </a:t>
            </a:r>
            <a:r>
              <a:rPr lang="en-US" sz="1800" dirty="0" smtClean="0">
                <a:solidFill>
                  <a:srgbClr val="FF0000"/>
                </a:solidFill>
                <a:latin typeface="Arial"/>
                <a:cs typeface="Arial"/>
              </a:rPr>
              <a:t>Purkinje cell layer</a:t>
            </a:r>
            <a:r>
              <a:rPr lang="en-US" sz="1800" dirty="0" smtClean="0">
                <a:latin typeface="Arial"/>
                <a:cs typeface="Arial"/>
              </a:rPr>
              <a:t>, and the </a:t>
            </a:r>
            <a:r>
              <a:rPr lang="en-US" sz="1800" dirty="0" smtClean="0">
                <a:solidFill>
                  <a:srgbClr val="FF0000"/>
                </a:solidFill>
                <a:latin typeface="Arial"/>
                <a:cs typeface="Arial"/>
              </a:rPr>
              <a:t>granule cell layer </a:t>
            </a:r>
            <a:r>
              <a:rPr lang="en-US" sz="1800" dirty="0" smtClean="0">
                <a:latin typeface="Arial"/>
                <a:cs typeface="Arial"/>
              </a:rPr>
              <a:t>adjacent to the white matter. Mossy fibers and ascending fibers are major afferent fibers of the cerebellum</a:t>
            </a:r>
            <a:endParaRPr sz="1800" dirty="0">
              <a:latin typeface="Arial"/>
              <a:cs typeface="Arial"/>
            </a:endParaRPr>
          </a:p>
        </p:txBody>
      </p:sp>
      <p:pic>
        <p:nvPicPr>
          <p:cNvPr id="12" name="object 12"/>
          <p:cNvPicPr/>
          <p:nvPr/>
        </p:nvPicPr>
        <p:blipFill>
          <a:blip r:embed="rId2" cstate="print"/>
          <a:stretch>
            <a:fillRect/>
          </a:stretch>
        </p:blipFill>
        <p:spPr>
          <a:xfrm>
            <a:off x="4038600" y="1137701"/>
            <a:ext cx="5105400" cy="2788666"/>
          </a:xfrm>
          <a:prstGeom prst="rect">
            <a:avLst/>
          </a:prstGeom>
        </p:spPr>
      </p:pic>
      <p:sp>
        <p:nvSpPr>
          <p:cNvPr id="14" name="TextBox 13"/>
          <p:cNvSpPr txBox="1"/>
          <p:nvPr/>
        </p:nvSpPr>
        <p:spPr>
          <a:xfrm>
            <a:off x="5257800" y="4266158"/>
            <a:ext cx="2895600" cy="923330"/>
          </a:xfrm>
          <a:prstGeom prst="rect">
            <a:avLst/>
          </a:prstGeom>
          <a:noFill/>
        </p:spPr>
        <p:txBody>
          <a:bodyPr wrap="square" rtlCol="0">
            <a:spAutoFit/>
          </a:bodyPr>
          <a:lstStyle/>
          <a:p>
            <a:r>
              <a:rPr lang="en-US" dirty="0" smtClean="0"/>
              <a:t>Cerebellar </a:t>
            </a:r>
            <a:r>
              <a:rPr lang="en-US" u="sng" dirty="0" smtClean="0">
                <a:solidFill>
                  <a:srgbClr val="FF0000"/>
                </a:solidFill>
              </a:rPr>
              <a:t>white matter </a:t>
            </a:r>
            <a:r>
              <a:rPr lang="en-US" dirty="0" smtClean="0"/>
              <a:t>consists of myelinated nerve fibers and glial cells</a:t>
            </a:r>
            <a:endParaRPr 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88987" y="306006"/>
            <a:ext cx="3883025" cy="572593"/>
          </a:xfrm>
          <a:prstGeom prst="rect">
            <a:avLst/>
          </a:prstGeom>
        </p:spPr>
        <p:txBody>
          <a:bodyPr vert="horz" wrap="square" lIns="0" tIns="97155" rIns="0" bIns="0" rtlCol="0">
            <a:spAutoFit/>
          </a:bodyPr>
          <a:lstStyle/>
          <a:p>
            <a:pPr marL="179070" marR="5080" indent="-167005">
              <a:lnSpc>
                <a:spcPts val="3670"/>
              </a:lnSpc>
              <a:spcBef>
                <a:spcPts val="765"/>
              </a:spcBef>
            </a:pPr>
            <a:r>
              <a:rPr lang="en-US" dirty="0" smtClean="0"/>
              <a:t>Spinal cord</a:t>
            </a:r>
            <a:endParaRPr spc="-10" dirty="0"/>
          </a:p>
        </p:txBody>
      </p:sp>
      <p:pic>
        <p:nvPicPr>
          <p:cNvPr id="3" name="object 3"/>
          <p:cNvPicPr/>
          <p:nvPr/>
        </p:nvPicPr>
        <p:blipFill>
          <a:blip r:embed="rId2" cstate="print"/>
          <a:stretch>
            <a:fillRect/>
          </a:stretch>
        </p:blipFill>
        <p:spPr>
          <a:xfrm>
            <a:off x="5288132" y="1676400"/>
            <a:ext cx="3877322" cy="3795204"/>
          </a:xfrm>
          <a:prstGeom prst="rect">
            <a:avLst/>
          </a:prstGeom>
        </p:spPr>
      </p:pic>
      <p:sp>
        <p:nvSpPr>
          <p:cNvPr id="4" name="object 4"/>
          <p:cNvSpPr txBox="1"/>
          <p:nvPr/>
        </p:nvSpPr>
        <p:spPr>
          <a:xfrm>
            <a:off x="139699" y="878599"/>
            <a:ext cx="5181600" cy="5879815"/>
          </a:xfrm>
          <a:prstGeom prst="rect">
            <a:avLst/>
          </a:prstGeom>
        </p:spPr>
        <p:txBody>
          <a:bodyPr vert="horz" wrap="square" lIns="0" tIns="173990" rIns="0" bIns="0" rtlCol="0">
            <a:spAutoFit/>
          </a:bodyPr>
          <a:lstStyle/>
          <a:p>
            <a:pPr marL="273050" indent="-245110">
              <a:lnSpc>
                <a:spcPct val="100000"/>
              </a:lnSpc>
              <a:spcBef>
                <a:spcPts val="1370"/>
              </a:spcBef>
              <a:buChar char="•"/>
              <a:tabLst>
                <a:tab pos="273050" algn="l"/>
              </a:tabLst>
            </a:pPr>
            <a:r>
              <a:rPr lang="en-US" sz="1800" dirty="0" smtClean="0">
                <a:latin typeface="Arial"/>
                <a:cs typeface="Arial"/>
              </a:rPr>
              <a:t>Part of the CNS located in the spinal canal.</a:t>
            </a:r>
          </a:p>
          <a:p>
            <a:pPr marL="273050" indent="-245110">
              <a:spcBef>
                <a:spcPts val="1370"/>
              </a:spcBef>
              <a:buFontTx/>
              <a:buChar char="•"/>
              <a:tabLst>
                <a:tab pos="273050" algn="l"/>
              </a:tabLst>
            </a:pPr>
            <a:r>
              <a:rPr lang="en-US" dirty="0" smtClean="0">
                <a:latin typeface="Arial"/>
                <a:cs typeface="Arial"/>
              </a:rPr>
              <a:t>Opposite to</a:t>
            </a:r>
            <a:r>
              <a:rPr lang="en-US" sz="1800" dirty="0" smtClean="0">
                <a:latin typeface="Arial"/>
                <a:cs typeface="Arial"/>
              </a:rPr>
              <a:t> cerebrum and cerebellum, spinal cord exhibits a butterfly-shaped gray inner substance surrounding the central canal, the </a:t>
            </a:r>
            <a:r>
              <a:rPr lang="en-US" sz="1800" dirty="0" smtClean="0">
                <a:solidFill>
                  <a:srgbClr val="7030A0"/>
                </a:solidFill>
                <a:latin typeface="Arial"/>
                <a:cs typeface="Arial"/>
              </a:rPr>
              <a:t>gray matter</a:t>
            </a:r>
            <a:r>
              <a:rPr lang="en-US" sz="1800" dirty="0" smtClean="0">
                <a:latin typeface="Arial"/>
                <a:cs typeface="Arial"/>
              </a:rPr>
              <a:t>, and a whitish peripheral substance, the </a:t>
            </a:r>
            <a:r>
              <a:rPr lang="en-US" sz="1800" dirty="0" smtClean="0">
                <a:solidFill>
                  <a:srgbClr val="7030A0"/>
                </a:solidFill>
                <a:latin typeface="Arial"/>
                <a:cs typeface="Arial"/>
              </a:rPr>
              <a:t>white matter</a:t>
            </a:r>
            <a:r>
              <a:rPr lang="en-US" sz="1800" dirty="0" smtClean="0">
                <a:latin typeface="Arial"/>
                <a:cs typeface="Arial"/>
              </a:rPr>
              <a:t>. </a:t>
            </a:r>
          </a:p>
          <a:p>
            <a:pPr marL="273050" indent="-245110">
              <a:spcBef>
                <a:spcPts val="1370"/>
              </a:spcBef>
              <a:buFontTx/>
              <a:buChar char="•"/>
              <a:tabLst>
                <a:tab pos="273050" algn="l"/>
              </a:tabLst>
            </a:pPr>
            <a:r>
              <a:rPr lang="en-US" dirty="0">
                <a:solidFill>
                  <a:srgbClr val="FF0000"/>
                </a:solidFill>
                <a:latin typeface="Arial"/>
                <a:cs typeface="Arial"/>
              </a:rPr>
              <a:t>G</a:t>
            </a:r>
            <a:r>
              <a:rPr lang="en-US" sz="1800" dirty="0" smtClean="0">
                <a:solidFill>
                  <a:srgbClr val="FF0000"/>
                </a:solidFill>
                <a:latin typeface="Arial"/>
                <a:cs typeface="Arial"/>
              </a:rPr>
              <a:t>ray matter </a:t>
            </a:r>
            <a:r>
              <a:rPr lang="en-US" sz="1800" dirty="0" smtClean="0">
                <a:latin typeface="Arial"/>
                <a:cs typeface="Arial"/>
              </a:rPr>
              <a:t>contains neuronal cell bodies and their dendrites, along with axons and central neuroglia. </a:t>
            </a:r>
          </a:p>
          <a:p>
            <a:pPr marL="273050" indent="-245110">
              <a:spcBef>
                <a:spcPts val="1370"/>
              </a:spcBef>
              <a:buFontTx/>
              <a:buChar char="•"/>
              <a:tabLst>
                <a:tab pos="273050" algn="l"/>
              </a:tabLst>
            </a:pPr>
            <a:r>
              <a:rPr lang="en-US" sz="1800" dirty="0" smtClean="0">
                <a:latin typeface="Arial"/>
                <a:cs typeface="Arial"/>
              </a:rPr>
              <a:t>Grey matter forms </a:t>
            </a:r>
            <a:r>
              <a:rPr lang="en-US" sz="1800" dirty="0" smtClean="0">
                <a:solidFill>
                  <a:srgbClr val="7030A0"/>
                </a:solidFill>
                <a:latin typeface="Arial"/>
                <a:cs typeface="Arial"/>
              </a:rPr>
              <a:t>anterior horns </a:t>
            </a:r>
            <a:r>
              <a:rPr lang="en-US" sz="1800" dirty="0" smtClean="0">
                <a:latin typeface="Arial"/>
                <a:cs typeface="Arial"/>
              </a:rPr>
              <a:t>containing motor neurons of the spinal cord and p</a:t>
            </a:r>
            <a:r>
              <a:rPr lang="en-US" sz="1800" dirty="0" smtClean="0">
                <a:solidFill>
                  <a:srgbClr val="7030A0"/>
                </a:solidFill>
                <a:latin typeface="Arial"/>
                <a:cs typeface="Arial"/>
              </a:rPr>
              <a:t>osterior horns</a:t>
            </a:r>
            <a:r>
              <a:rPr lang="en-US" sz="1800" dirty="0" smtClean="0">
                <a:latin typeface="Arial"/>
                <a:cs typeface="Arial"/>
              </a:rPr>
              <a:t> that contains smaller neurons that transmit impulses from the periphery to the CNS. </a:t>
            </a:r>
          </a:p>
          <a:p>
            <a:pPr marL="273050" indent="-245110">
              <a:spcBef>
                <a:spcPts val="1370"/>
              </a:spcBef>
              <a:buFontTx/>
              <a:buChar char="•"/>
              <a:tabLst>
                <a:tab pos="273050" algn="l"/>
              </a:tabLst>
            </a:pPr>
            <a:r>
              <a:rPr lang="en-US" dirty="0" smtClean="0">
                <a:solidFill>
                  <a:srgbClr val="FF0000"/>
                </a:solidFill>
                <a:latin typeface="Arial"/>
                <a:cs typeface="Arial"/>
              </a:rPr>
              <a:t>W</a:t>
            </a:r>
            <a:r>
              <a:rPr lang="en-US" sz="1800" dirty="0" smtClean="0">
                <a:solidFill>
                  <a:srgbClr val="FF0000"/>
                </a:solidFill>
                <a:latin typeface="Arial"/>
                <a:cs typeface="Arial"/>
              </a:rPr>
              <a:t>hite matter </a:t>
            </a:r>
            <a:r>
              <a:rPr lang="en-US" sz="1800" dirty="0" smtClean="0">
                <a:latin typeface="Arial"/>
                <a:cs typeface="Arial"/>
              </a:rPr>
              <a:t>contains only tracks of myelinated and unmyelinated axons traveling to and from other parts of the spinal cord and to and from the brain.</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13316" y="1219200"/>
            <a:ext cx="8188959" cy="4837222"/>
          </a:xfrm>
          <a:prstGeom prst="rect">
            <a:avLst/>
          </a:prstGeom>
        </p:spPr>
        <p:txBody>
          <a:bodyPr vert="horz" wrap="square" lIns="0" tIns="12700" rIns="0" bIns="0" rtlCol="0">
            <a:spAutoFit/>
          </a:bodyPr>
          <a:lstStyle/>
          <a:p>
            <a:pPr marL="27940">
              <a:lnSpc>
                <a:spcPct val="100000"/>
              </a:lnSpc>
              <a:spcBef>
                <a:spcPts val="100"/>
              </a:spcBef>
            </a:pPr>
            <a:r>
              <a:rPr lang="en-US" sz="1800" dirty="0" smtClean="0">
                <a:latin typeface="Arial"/>
                <a:cs typeface="Arial"/>
              </a:rPr>
              <a:t>Meninges covers and protects the CNS, conducts blood vessels and nerves.</a:t>
            </a:r>
          </a:p>
          <a:p>
            <a:pPr marL="27940">
              <a:lnSpc>
                <a:spcPct val="100000"/>
              </a:lnSpc>
              <a:spcBef>
                <a:spcPts val="100"/>
              </a:spcBef>
            </a:pPr>
            <a:endParaRPr lang="en-US" sz="1800" dirty="0" smtClean="0">
              <a:latin typeface="Arial"/>
              <a:cs typeface="Arial"/>
            </a:endParaRPr>
          </a:p>
          <a:p>
            <a:pPr marL="27940">
              <a:lnSpc>
                <a:spcPct val="100000"/>
              </a:lnSpc>
              <a:spcBef>
                <a:spcPts val="100"/>
              </a:spcBef>
            </a:pPr>
            <a:r>
              <a:rPr lang="en-US" sz="1800" dirty="0" smtClean="0">
                <a:latin typeface="Arial"/>
                <a:cs typeface="Arial"/>
              </a:rPr>
              <a:t>There are three meninges: </a:t>
            </a:r>
            <a:r>
              <a:rPr lang="en-US" sz="1800" dirty="0" smtClean="0">
                <a:solidFill>
                  <a:srgbClr val="7030A0"/>
                </a:solidFill>
                <a:latin typeface="Arial"/>
                <a:cs typeface="Arial"/>
              </a:rPr>
              <a:t>dura, arachnoid </a:t>
            </a:r>
            <a:r>
              <a:rPr lang="en-US" sz="1800" dirty="0" smtClean="0">
                <a:latin typeface="Arial"/>
                <a:cs typeface="Arial"/>
              </a:rPr>
              <a:t>and </a:t>
            </a:r>
            <a:r>
              <a:rPr lang="en-US" sz="1800" dirty="0" smtClean="0">
                <a:solidFill>
                  <a:srgbClr val="7030A0"/>
                </a:solidFill>
                <a:latin typeface="Arial"/>
                <a:cs typeface="Arial"/>
              </a:rPr>
              <a:t>pia mater</a:t>
            </a:r>
            <a:r>
              <a:rPr lang="en-US" sz="1800" dirty="0" smtClean="0">
                <a:latin typeface="Arial"/>
                <a:cs typeface="Arial"/>
              </a:rPr>
              <a:t>.</a:t>
            </a:r>
          </a:p>
          <a:p>
            <a:pPr marL="27940">
              <a:lnSpc>
                <a:spcPct val="100000"/>
              </a:lnSpc>
              <a:spcBef>
                <a:spcPts val="100"/>
              </a:spcBef>
            </a:pPr>
            <a:endParaRPr lang="en-US" sz="1800" dirty="0" smtClean="0">
              <a:latin typeface="Arial"/>
              <a:cs typeface="Arial"/>
            </a:endParaRPr>
          </a:p>
          <a:p>
            <a:pPr marL="27940">
              <a:lnSpc>
                <a:spcPct val="100000"/>
              </a:lnSpc>
              <a:spcBef>
                <a:spcPts val="100"/>
              </a:spcBef>
            </a:pPr>
            <a:r>
              <a:rPr lang="en-US" u="sng" dirty="0">
                <a:solidFill>
                  <a:srgbClr val="FF0000"/>
                </a:solidFill>
                <a:latin typeface="Arial"/>
                <a:cs typeface="Arial"/>
              </a:rPr>
              <a:t>D</a:t>
            </a:r>
            <a:r>
              <a:rPr lang="en-US" sz="1800" u="sng" dirty="0" smtClean="0">
                <a:solidFill>
                  <a:srgbClr val="FF0000"/>
                </a:solidFill>
                <a:latin typeface="Arial"/>
                <a:cs typeface="Arial"/>
              </a:rPr>
              <a:t>ura mater</a:t>
            </a:r>
          </a:p>
          <a:p>
            <a:pPr marL="27940">
              <a:lnSpc>
                <a:spcPct val="100000"/>
              </a:lnSpc>
              <a:spcBef>
                <a:spcPts val="100"/>
              </a:spcBef>
            </a:pPr>
            <a:r>
              <a:rPr lang="en-US" sz="1800" dirty="0" smtClean="0">
                <a:latin typeface="Arial"/>
                <a:cs typeface="Arial"/>
              </a:rPr>
              <a:t>The thickest and strongest. </a:t>
            </a:r>
            <a:r>
              <a:rPr lang="en-US" dirty="0" smtClean="0">
                <a:latin typeface="Arial"/>
                <a:cs typeface="Arial"/>
              </a:rPr>
              <a:t>In the </a:t>
            </a:r>
            <a:r>
              <a:rPr lang="en-US" sz="1800" dirty="0" smtClean="0">
                <a:latin typeface="Arial"/>
                <a:cs typeface="Arial"/>
              </a:rPr>
              <a:t>cranial cavity it contains two layers while in the spinal canal dura is single-layered. </a:t>
            </a:r>
          </a:p>
          <a:p>
            <a:pPr marL="27940">
              <a:lnSpc>
                <a:spcPct val="100000"/>
              </a:lnSpc>
              <a:spcBef>
                <a:spcPts val="100"/>
              </a:spcBef>
            </a:pPr>
            <a:endParaRPr lang="en-US" sz="1800" dirty="0" smtClean="0">
              <a:latin typeface="Arial"/>
              <a:cs typeface="Arial"/>
            </a:endParaRPr>
          </a:p>
          <a:p>
            <a:pPr marL="27940">
              <a:lnSpc>
                <a:spcPct val="100000"/>
              </a:lnSpc>
              <a:spcBef>
                <a:spcPts val="100"/>
              </a:spcBef>
            </a:pPr>
            <a:r>
              <a:rPr lang="en-US" sz="1800" dirty="0" smtClean="0">
                <a:latin typeface="Arial"/>
                <a:cs typeface="Arial"/>
              </a:rPr>
              <a:t>The dura mater is made of </a:t>
            </a:r>
            <a:r>
              <a:rPr lang="en-US" sz="1800" dirty="0" smtClean="0">
                <a:solidFill>
                  <a:srgbClr val="7030A0"/>
                </a:solidFill>
                <a:latin typeface="Arial"/>
                <a:cs typeface="Arial"/>
              </a:rPr>
              <a:t>dense connective tissue </a:t>
            </a:r>
            <a:r>
              <a:rPr lang="en-US" sz="1800" dirty="0" smtClean="0">
                <a:latin typeface="Arial"/>
                <a:cs typeface="Arial"/>
              </a:rPr>
              <a:t>that has fused with the periosteum of the skull, while the dura of the spinal canal is separated from the periosteum of the vertebrae by the </a:t>
            </a:r>
            <a:r>
              <a:rPr lang="en-US" sz="1800" dirty="0" smtClean="0">
                <a:solidFill>
                  <a:srgbClr val="7030A0"/>
                </a:solidFill>
                <a:latin typeface="Arial"/>
                <a:cs typeface="Arial"/>
              </a:rPr>
              <a:t>epidural space</a:t>
            </a:r>
            <a:r>
              <a:rPr lang="en-US" sz="1800" dirty="0" smtClean="0">
                <a:latin typeface="Arial"/>
                <a:cs typeface="Arial"/>
              </a:rPr>
              <a:t>, which contains loose connective tissue.</a:t>
            </a:r>
          </a:p>
          <a:p>
            <a:pPr marL="27940">
              <a:lnSpc>
                <a:spcPct val="100000"/>
              </a:lnSpc>
              <a:spcBef>
                <a:spcPts val="100"/>
              </a:spcBef>
            </a:pPr>
            <a:r>
              <a:rPr lang="en-US" sz="1800" dirty="0" smtClean="0">
                <a:latin typeface="Arial"/>
                <a:cs typeface="Arial"/>
              </a:rPr>
              <a:t>The dura mater is separated from the arachnoid membrane by a narrow </a:t>
            </a:r>
            <a:r>
              <a:rPr lang="en-US" sz="1800" dirty="0" smtClean="0">
                <a:solidFill>
                  <a:srgbClr val="7030A0"/>
                </a:solidFill>
                <a:latin typeface="Arial"/>
                <a:cs typeface="Arial"/>
              </a:rPr>
              <a:t>subdural space</a:t>
            </a:r>
            <a:r>
              <a:rPr lang="en-US" sz="1800" dirty="0" smtClean="0">
                <a:latin typeface="Arial"/>
                <a:cs typeface="Arial"/>
              </a:rPr>
              <a:t>. Both surfaces of the dura (external and internal) are lined with </a:t>
            </a:r>
            <a:r>
              <a:rPr lang="en-US" sz="1800" dirty="0" err="1" smtClean="0">
                <a:latin typeface="Arial"/>
                <a:cs typeface="Arial"/>
              </a:rPr>
              <a:t>meningothelium</a:t>
            </a:r>
            <a:r>
              <a:rPr lang="en-US" sz="1800" dirty="0" smtClean="0">
                <a:latin typeface="Arial"/>
                <a:cs typeface="Arial"/>
              </a:rPr>
              <a:t>.</a:t>
            </a:r>
          </a:p>
          <a:p>
            <a:pPr marL="27940">
              <a:lnSpc>
                <a:spcPct val="100000"/>
              </a:lnSpc>
              <a:spcBef>
                <a:spcPts val="100"/>
              </a:spcBef>
            </a:pPr>
            <a:r>
              <a:rPr lang="en-US" sz="1800" dirty="0" smtClean="0">
                <a:latin typeface="Arial"/>
                <a:cs typeface="Arial"/>
              </a:rPr>
              <a:t>Within the dura mater are spaces lined by endothelium that serve as the principal channels for blood returning from the brain.</a:t>
            </a:r>
            <a:endParaRPr sz="1800" dirty="0">
              <a:latin typeface="Arial"/>
              <a:cs typeface="Arial"/>
            </a:endParaRPr>
          </a:p>
        </p:txBody>
      </p:sp>
      <p:sp>
        <p:nvSpPr>
          <p:cNvPr id="4" name="Title 3"/>
          <p:cNvSpPr>
            <a:spLocks noGrp="1"/>
          </p:cNvSpPr>
          <p:nvPr>
            <p:ph type="title"/>
          </p:nvPr>
        </p:nvSpPr>
        <p:spPr>
          <a:xfrm>
            <a:off x="313316" y="381000"/>
            <a:ext cx="2684641" cy="553998"/>
          </a:xfrm>
        </p:spPr>
        <p:txBody>
          <a:bodyPr/>
          <a:lstStyle/>
          <a:p>
            <a:r>
              <a:rPr lang="en-US" dirty="0" smtClean="0"/>
              <a:t>Meninges</a:t>
            </a:r>
            <a:endParaRPr lang="en-US"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457200" y="750543"/>
            <a:ext cx="8586088" cy="3602909"/>
          </a:xfrm>
          <a:prstGeom prst="rect">
            <a:avLst/>
          </a:prstGeom>
        </p:spPr>
        <p:txBody>
          <a:bodyPr vert="horz" wrap="square" lIns="0" tIns="164465" rIns="0" bIns="0" rtlCol="0">
            <a:spAutoFit/>
          </a:bodyPr>
          <a:lstStyle/>
          <a:p>
            <a:pPr marL="12700">
              <a:lnSpc>
                <a:spcPct val="100000"/>
              </a:lnSpc>
              <a:spcBef>
                <a:spcPts val="1295"/>
              </a:spcBef>
            </a:pPr>
            <a:r>
              <a:rPr lang="en-US" u="sng" spc="-10" dirty="0">
                <a:solidFill>
                  <a:srgbClr val="FF0000"/>
                </a:solidFill>
                <a:latin typeface="Arial"/>
                <a:cs typeface="Arial"/>
              </a:rPr>
              <a:t>A</a:t>
            </a:r>
            <a:r>
              <a:rPr lang="en-US" u="sng" spc="-10" dirty="0" smtClean="0">
                <a:solidFill>
                  <a:srgbClr val="FF0000"/>
                </a:solidFill>
                <a:latin typeface="Arial"/>
                <a:cs typeface="Arial"/>
              </a:rPr>
              <a:t>rachnoid</a:t>
            </a:r>
          </a:p>
          <a:p>
            <a:pPr marL="12700">
              <a:lnSpc>
                <a:spcPct val="100000"/>
              </a:lnSpc>
              <a:spcBef>
                <a:spcPts val="1295"/>
              </a:spcBef>
            </a:pPr>
            <a:r>
              <a:rPr lang="en-US" spc="-10" dirty="0" smtClean="0">
                <a:solidFill>
                  <a:schemeClr val="tx1"/>
                </a:solidFill>
                <a:latin typeface="Arial"/>
                <a:cs typeface="Arial"/>
              </a:rPr>
              <a:t>The arachnoid is joined to the pia in a complex  or </a:t>
            </a:r>
            <a:r>
              <a:rPr lang="en-US" spc="-10" dirty="0" err="1" smtClean="0">
                <a:solidFill>
                  <a:schemeClr val="tx1"/>
                </a:solidFill>
                <a:latin typeface="Arial"/>
                <a:cs typeface="Arial"/>
              </a:rPr>
              <a:t>leptomeninge</a:t>
            </a:r>
            <a:r>
              <a:rPr lang="en-US" spc="-10" dirty="0" smtClean="0">
                <a:solidFill>
                  <a:schemeClr val="tx1"/>
                </a:solidFill>
                <a:latin typeface="Arial"/>
                <a:cs typeface="Arial"/>
              </a:rPr>
              <a:t>.</a:t>
            </a:r>
          </a:p>
          <a:p>
            <a:pPr marL="12700">
              <a:lnSpc>
                <a:spcPct val="100000"/>
              </a:lnSpc>
              <a:spcBef>
                <a:spcPts val="1295"/>
              </a:spcBef>
            </a:pPr>
            <a:r>
              <a:rPr lang="en-US" spc="-10" dirty="0" err="1" smtClean="0">
                <a:solidFill>
                  <a:schemeClr val="tx1"/>
                </a:solidFill>
                <a:latin typeface="Arial"/>
                <a:cs typeface="Arial"/>
              </a:rPr>
              <a:t>Arachnoidea</a:t>
            </a:r>
            <a:r>
              <a:rPr lang="en-US" spc="-10" dirty="0" smtClean="0">
                <a:solidFill>
                  <a:schemeClr val="tx1"/>
                </a:solidFill>
                <a:latin typeface="Arial"/>
                <a:cs typeface="Arial"/>
              </a:rPr>
              <a:t> consists of </a:t>
            </a:r>
            <a:r>
              <a:rPr lang="en-US" spc="-10" dirty="0" smtClean="0">
                <a:solidFill>
                  <a:srgbClr val="7030A0"/>
                </a:solidFill>
                <a:latin typeface="Arial"/>
                <a:cs typeface="Arial"/>
              </a:rPr>
              <a:t>arachnoid membrane </a:t>
            </a:r>
            <a:r>
              <a:rPr lang="en-US" spc="-10" dirty="0" smtClean="0">
                <a:solidFill>
                  <a:schemeClr val="tx1"/>
                </a:solidFill>
                <a:latin typeface="Arial"/>
                <a:cs typeface="Arial"/>
              </a:rPr>
              <a:t>and </a:t>
            </a:r>
            <a:r>
              <a:rPr lang="en-US" spc="-10" dirty="0" smtClean="0">
                <a:solidFill>
                  <a:srgbClr val="7030A0"/>
                </a:solidFill>
                <a:latin typeface="Arial"/>
                <a:cs typeface="Arial"/>
              </a:rPr>
              <a:t>arachnoid trabeculae</a:t>
            </a:r>
            <a:r>
              <a:rPr lang="en-US" spc="-10" dirty="0" smtClean="0">
                <a:solidFill>
                  <a:schemeClr val="tx1"/>
                </a:solidFill>
                <a:latin typeface="Arial"/>
                <a:cs typeface="Arial"/>
              </a:rPr>
              <a:t>.</a:t>
            </a:r>
          </a:p>
          <a:p>
            <a:pPr marL="12700">
              <a:lnSpc>
                <a:spcPct val="100000"/>
              </a:lnSpc>
              <a:spcBef>
                <a:spcPts val="1295"/>
              </a:spcBef>
            </a:pPr>
            <a:r>
              <a:rPr lang="en-US" spc="-10" dirty="0" smtClean="0">
                <a:solidFill>
                  <a:schemeClr val="tx1"/>
                </a:solidFill>
                <a:latin typeface="Arial"/>
                <a:cs typeface="Arial"/>
              </a:rPr>
              <a:t>The membrane is built of 5-6 layers of fibroblasts joined by </a:t>
            </a:r>
            <a:r>
              <a:rPr lang="en-US" spc="-10" dirty="0" err="1" smtClean="0">
                <a:solidFill>
                  <a:schemeClr val="tx1"/>
                </a:solidFill>
                <a:latin typeface="Arial"/>
                <a:cs typeface="Arial"/>
              </a:rPr>
              <a:t>occludent</a:t>
            </a:r>
            <a:r>
              <a:rPr lang="en-US" spc="-10" dirty="0" smtClean="0">
                <a:solidFill>
                  <a:schemeClr val="tx1"/>
                </a:solidFill>
                <a:latin typeface="Arial"/>
                <a:cs typeface="Arial"/>
              </a:rPr>
              <a:t> junctions while trabeculae are built from collagen fibers covered by </a:t>
            </a:r>
            <a:r>
              <a:rPr lang="en-US" spc="-10" dirty="0" err="1" smtClean="0">
                <a:solidFill>
                  <a:schemeClr val="tx1"/>
                </a:solidFill>
                <a:latin typeface="Arial"/>
                <a:cs typeface="Arial"/>
              </a:rPr>
              <a:t>meningothelium</a:t>
            </a:r>
            <a:r>
              <a:rPr lang="en-US" spc="-10" dirty="0" smtClean="0">
                <a:solidFill>
                  <a:schemeClr val="tx1"/>
                </a:solidFill>
                <a:latin typeface="Arial"/>
                <a:cs typeface="Arial"/>
              </a:rPr>
              <a:t>. </a:t>
            </a:r>
          </a:p>
          <a:p>
            <a:pPr marL="12700">
              <a:spcBef>
                <a:spcPts val="1295"/>
              </a:spcBef>
            </a:pPr>
            <a:r>
              <a:rPr lang="en-US" spc="-10" dirty="0" smtClean="0">
                <a:solidFill>
                  <a:schemeClr val="tx1"/>
                </a:solidFill>
                <a:latin typeface="Arial"/>
                <a:cs typeface="Arial"/>
              </a:rPr>
              <a:t>The space bridged by these trabeculae is the </a:t>
            </a:r>
            <a:r>
              <a:rPr lang="en-US" spc="-10" dirty="0" smtClean="0">
                <a:solidFill>
                  <a:srgbClr val="7030A0"/>
                </a:solidFill>
                <a:latin typeface="Arial"/>
                <a:cs typeface="Arial"/>
              </a:rPr>
              <a:t>subarachnoid space</a:t>
            </a:r>
            <a:r>
              <a:rPr lang="en-US" spc="-10" dirty="0">
                <a:solidFill>
                  <a:schemeClr val="tx1"/>
                </a:solidFill>
                <a:latin typeface="Arial"/>
                <a:cs typeface="Arial"/>
              </a:rPr>
              <a:t> </a:t>
            </a:r>
            <a:r>
              <a:rPr lang="en-US" spc="-10" dirty="0" smtClean="0">
                <a:solidFill>
                  <a:schemeClr val="tx1"/>
                </a:solidFill>
                <a:latin typeface="Arial"/>
                <a:cs typeface="Arial"/>
              </a:rPr>
              <a:t>that contains the cerebrospinal fluid. </a:t>
            </a:r>
            <a:r>
              <a:rPr lang="en-US" spc="-10" dirty="0" smtClean="0">
                <a:solidFill>
                  <a:srgbClr val="7030A0"/>
                </a:solidFill>
                <a:latin typeface="Arial"/>
                <a:cs typeface="Arial"/>
              </a:rPr>
              <a:t>Arachnoid villi </a:t>
            </a:r>
            <a:r>
              <a:rPr lang="en-US" spc="-10" dirty="0" smtClean="0">
                <a:solidFill>
                  <a:schemeClr val="tx1"/>
                </a:solidFill>
                <a:latin typeface="Arial"/>
                <a:cs typeface="Arial"/>
              </a:rPr>
              <a:t>extends from the outer surface of the arachnoid then pass through the dura in the form of branched extensions that end in the venous sinuses of the dura mater; their function is the transport of the cerebrospinal fluid into the blood of the venous sinuses.</a:t>
            </a:r>
            <a:endParaRPr lang="en-US" sz="1200" dirty="0" smtClean="0">
              <a:solidFill>
                <a:schemeClr val="tx1"/>
              </a:solidFill>
              <a:latin typeface="Arial"/>
              <a:cs typeface="Arial"/>
            </a:endParaRPr>
          </a:p>
        </p:txBody>
      </p:sp>
      <p:sp>
        <p:nvSpPr>
          <p:cNvPr id="4" name="Title 3"/>
          <p:cNvSpPr>
            <a:spLocks noGrp="1"/>
          </p:cNvSpPr>
          <p:nvPr>
            <p:ph type="title"/>
          </p:nvPr>
        </p:nvSpPr>
        <p:spPr>
          <a:xfrm>
            <a:off x="820559" y="196545"/>
            <a:ext cx="7502880" cy="553998"/>
          </a:xfrm>
        </p:spPr>
        <p:txBody>
          <a:bodyPr/>
          <a:lstStyle/>
          <a:p>
            <a:r>
              <a:rPr lang="en-US" dirty="0" smtClean="0"/>
              <a:t>Meninges</a:t>
            </a:r>
            <a:endParaRPr lang="en-US" dirty="0"/>
          </a:p>
        </p:txBody>
      </p:sp>
      <p:pic>
        <p:nvPicPr>
          <p:cNvPr id="5" name="Picture 4"/>
          <p:cNvPicPr>
            <a:picLocks noChangeAspect="1"/>
          </p:cNvPicPr>
          <p:nvPr/>
        </p:nvPicPr>
        <p:blipFill>
          <a:blip r:embed="rId2"/>
          <a:stretch>
            <a:fillRect/>
          </a:stretch>
        </p:blipFill>
        <p:spPr>
          <a:xfrm>
            <a:off x="2590800" y="4344574"/>
            <a:ext cx="4724400" cy="2377948"/>
          </a:xfrm>
          <a:prstGeom prst="rect">
            <a:avLst/>
          </a:prstGeom>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6"/>
          <p:cNvSpPr txBox="1"/>
          <p:nvPr/>
        </p:nvSpPr>
        <p:spPr>
          <a:xfrm>
            <a:off x="564515" y="958468"/>
            <a:ext cx="8350885" cy="2996077"/>
          </a:xfrm>
          <a:prstGeom prst="rect">
            <a:avLst/>
          </a:prstGeom>
        </p:spPr>
        <p:txBody>
          <a:bodyPr vert="horz" wrap="square" lIns="0" tIns="27940" rIns="0" bIns="0" rtlCol="0">
            <a:spAutoFit/>
          </a:bodyPr>
          <a:lstStyle/>
          <a:p>
            <a:pPr marL="12700" marR="5080" algn="just">
              <a:lnSpc>
                <a:spcPct val="117100"/>
              </a:lnSpc>
              <a:spcBef>
                <a:spcPts val="220"/>
              </a:spcBef>
            </a:pPr>
            <a:r>
              <a:rPr lang="en-US" sz="1800" u="sng" spc="-10" dirty="0" smtClean="0">
                <a:solidFill>
                  <a:srgbClr val="FF0000"/>
                </a:solidFill>
                <a:latin typeface="Arial"/>
                <a:cs typeface="Arial"/>
              </a:rPr>
              <a:t>Pia mater</a:t>
            </a:r>
            <a:r>
              <a:rPr lang="en-US" sz="1800" spc="-10" dirty="0" smtClean="0">
                <a:solidFill>
                  <a:srgbClr val="FF0000"/>
                </a:solidFill>
                <a:latin typeface="Arial"/>
                <a:cs typeface="Arial"/>
              </a:rPr>
              <a:t> </a:t>
            </a:r>
            <a:r>
              <a:rPr lang="en-US" sz="1800" spc="-10" dirty="0" smtClean="0">
                <a:latin typeface="Arial"/>
                <a:cs typeface="Arial"/>
              </a:rPr>
              <a:t>lies directly on the brain and spinal cord following </a:t>
            </a:r>
            <a:r>
              <a:rPr lang="en-US" spc="-10" dirty="0" smtClean="0">
                <a:latin typeface="Arial"/>
                <a:cs typeface="Arial"/>
              </a:rPr>
              <a:t>their</a:t>
            </a:r>
            <a:r>
              <a:rPr lang="en-US" sz="1800" spc="-10" dirty="0" smtClean="0">
                <a:latin typeface="Arial"/>
                <a:cs typeface="Arial"/>
              </a:rPr>
              <a:t> contours. It is separated from the neurons and nerve fibers of the brain by the glia </a:t>
            </a:r>
            <a:r>
              <a:rPr lang="en-US" sz="1800" spc="-10" dirty="0" err="1" smtClean="0">
                <a:latin typeface="Arial"/>
                <a:cs typeface="Arial"/>
              </a:rPr>
              <a:t>limitans</a:t>
            </a:r>
            <a:r>
              <a:rPr lang="en-US" sz="1800" spc="-10" dirty="0" smtClean="0">
                <a:latin typeface="Arial"/>
                <a:cs typeface="Arial"/>
              </a:rPr>
              <a:t> </a:t>
            </a:r>
            <a:r>
              <a:rPr lang="en-US" sz="1800" spc="-10" dirty="0" err="1" smtClean="0">
                <a:latin typeface="Arial"/>
                <a:cs typeface="Arial"/>
              </a:rPr>
              <a:t>superficialis</a:t>
            </a:r>
            <a:endParaRPr lang="en-US" sz="1800" spc="-10" dirty="0" smtClean="0">
              <a:latin typeface="Arial"/>
              <a:cs typeface="Arial"/>
            </a:endParaRPr>
          </a:p>
          <a:p>
            <a:pPr marL="12700" marR="5080" algn="just">
              <a:lnSpc>
                <a:spcPct val="117100"/>
              </a:lnSpc>
              <a:spcBef>
                <a:spcPts val="220"/>
              </a:spcBef>
            </a:pPr>
            <a:r>
              <a:rPr lang="en-US" sz="1800" spc="-10" dirty="0" smtClean="0">
                <a:latin typeface="Arial"/>
                <a:cs typeface="Arial"/>
              </a:rPr>
              <a:t>The thin membrane is composed of fibrous connective tissue, which is covered by a sheet of flat cells (mesothelium) impermeable to fluid on its outer surface. A network of blood vessels travels to the brain and spinal cord by interlacing through the pia membrane.</a:t>
            </a:r>
          </a:p>
          <a:p>
            <a:pPr marL="12700" marR="5080" algn="just">
              <a:lnSpc>
                <a:spcPct val="117100"/>
              </a:lnSpc>
              <a:spcBef>
                <a:spcPts val="220"/>
              </a:spcBef>
            </a:pPr>
            <a:r>
              <a:rPr lang="en-US" sz="1800" dirty="0" smtClean="0">
                <a:latin typeface="Arial"/>
                <a:cs typeface="Arial"/>
              </a:rPr>
              <a:t>The cranial pia mater joins with the </a:t>
            </a:r>
            <a:r>
              <a:rPr lang="en-US" sz="1800" dirty="0" err="1" smtClean="0">
                <a:latin typeface="Arial"/>
                <a:cs typeface="Arial"/>
              </a:rPr>
              <a:t>ependyma</a:t>
            </a:r>
            <a:r>
              <a:rPr lang="en-US" sz="1800" dirty="0" smtClean="0">
                <a:latin typeface="Arial"/>
                <a:cs typeface="Arial"/>
              </a:rPr>
              <a:t>, which lines the cerebral ventricles to form </a:t>
            </a:r>
            <a:r>
              <a:rPr lang="en-US" sz="1800" dirty="0" smtClean="0">
                <a:solidFill>
                  <a:srgbClr val="7030A0"/>
                </a:solidFill>
                <a:latin typeface="Arial"/>
                <a:cs typeface="Arial"/>
              </a:rPr>
              <a:t>choroid plexuses </a:t>
            </a:r>
            <a:r>
              <a:rPr lang="en-US" sz="1800" dirty="0" smtClean="0">
                <a:latin typeface="Arial"/>
                <a:cs typeface="Arial"/>
              </a:rPr>
              <a:t>that produce cerebrospinal fluid</a:t>
            </a:r>
            <a:endParaRPr sz="1800" dirty="0">
              <a:latin typeface="Arial"/>
              <a:cs typeface="Arial"/>
            </a:endParaRPr>
          </a:p>
        </p:txBody>
      </p:sp>
      <p:sp>
        <p:nvSpPr>
          <p:cNvPr id="11" name="Title 3"/>
          <p:cNvSpPr>
            <a:spLocks noGrp="1"/>
          </p:cNvSpPr>
          <p:nvPr>
            <p:ph type="title"/>
          </p:nvPr>
        </p:nvSpPr>
        <p:spPr>
          <a:xfrm>
            <a:off x="820559" y="196545"/>
            <a:ext cx="7502880" cy="553998"/>
          </a:xfrm>
        </p:spPr>
        <p:txBody>
          <a:bodyPr/>
          <a:lstStyle/>
          <a:p>
            <a:r>
              <a:rPr lang="en-US" dirty="0" smtClean="0"/>
              <a:t>Meninges</a:t>
            </a:r>
            <a:endParaRPr lang="en-US" dirty="0"/>
          </a:p>
        </p:txBody>
      </p:sp>
      <p:pic>
        <p:nvPicPr>
          <p:cNvPr id="12" name="Picture 11"/>
          <p:cNvPicPr>
            <a:picLocks noChangeAspect="1"/>
          </p:cNvPicPr>
          <p:nvPr/>
        </p:nvPicPr>
        <p:blipFill>
          <a:blip r:embed="rId2"/>
          <a:stretch>
            <a:fillRect/>
          </a:stretch>
        </p:blipFill>
        <p:spPr>
          <a:xfrm>
            <a:off x="2867487" y="3954545"/>
            <a:ext cx="3744939" cy="2889881"/>
          </a:xfrm>
          <a:prstGeom prst="rect">
            <a:avLst/>
          </a:prstGeom>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96607" y="306006"/>
            <a:ext cx="7551420" cy="382156"/>
          </a:xfrm>
          <a:prstGeom prst="rect">
            <a:avLst/>
          </a:prstGeom>
        </p:spPr>
        <p:txBody>
          <a:bodyPr vert="horz" wrap="square" lIns="0" tIns="12700" rIns="0" bIns="0" rtlCol="0">
            <a:spAutoFit/>
          </a:bodyPr>
          <a:lstStyle/>
          <a:p>
            <a:pPr marL="12700">
              <a:lnSpc>
                <a:spcPct val="100000"/>
              </a:lnSpc>
              <a:spcBef>
                <a:spcPts val="100"/>
              </a:spcBef>
            </a:pPr>
            <a:r>
              <a:rPr lang="en-US" sz="2400" spc="-10" dirty="0" smtClean="0"/>
              <a:t>Choroid </a:t>
            </a:r>
            <a:r>
              <a:rPr sz="2400" dirty="0" err="1" smtClean="0"/>
              <a:t>рlexus</a:t>
            </a:r>
            <a:r>
              <a:rPr lang="en-US" sz="2400" dirty="0" smtClean="0"/>
              <a:t> and blood-brain </a:t>
            </a:r>
            <a:r>
              <a:rPr lang="en-US" sz="2400" dirty="0" err="1" smtClean="0"/>
              <a:t>barier</a:t>
            </a:r>
            <a:endParaRPr sz="2400" spc="-10" dirty="0"/>
          </a:p>
        </p:txBody>
      </p:sp>
      <p:sp>
        <p:nvSpPr>
          <p:cNvPr id="4" name="object 4"/>
          <p:cNvSpPr txBox="1"/>
          <p:nvPr/>
        </p:nvSpPr>
        <p:spPr>
          <a:xfrm>
            <a:off x="221615" y="1087564"/>
            <a:ext cx="8183880" cy="4344779"/>
          </a:xfrm>
          <a:prstGeom prst="rect">
            <a:avLst/>
          </a:prstGeom>
        </p:spPr>
        <p:txBody>
          <a:bodyPr vert="horz" wrap="square" lIns="0" tIns="119380" rIns="0" bIns="0" rtlCol="0">
            <a:spAutoFit/>
          </a:bodyPr>
          <a:lstStyle/>
          <a:p>
            <a:pPr marL="12700" algn="just">
              <a:lnSpc>
                <a:spcPct val="100000"/>
              </a:lnSpc>
              <a:spcBef>
                <a:spcPts val="940"/>
              </a:spcBef>
              <a:tabLst>
                <a:tab pos="360045" algn="l"/>
              </a:tabLst>
            </a:pPr>
            <a:r>
              <a:rPr lang="en-US" dirty="0" smtClean="0">
                <a:solidFill>
                  <a:srgbClr val="FF0000"/>
                </a:solidFill>
                <a:latin typeface="Arial"/>
                <a:cs typeface="Arial"/>
              </a:rPr>
              <a:t>Choroid plexus</a:t>
            </a:r>
            <a:r>
              <a:rPr lang="en-US" sz="1800" dirty="0" smtClean="0">
                <a:solidFill>
                  <a:srgbClr val="FF0000"/>
                </a:solidFill>
                <a:latin typeface="Arial"/>
                <a:cs typeface="Arial"/>
              </a:rPr>
              <a:t> </a:t>
            </a:r>
            <a:r>
              <a:rPr lang="en-US" sz="1800" dirty="0" smtClean="0">
                <a:latin typeface="Arial"/>
                <a:cs typeface="Arial"/>
              </a:rPr>
              <a:t>produces cerebrospinal fluid</a:t>
            </a:r>
          </a:p>
          <a:p>
            <a:pPr marL="12700" algn="just">
              <a:lnSpc>
                <a:spcPct val="100000"/>
              </a:lnSpc>
              <a:spcBef>
                <a:spcPts val="940"/>
              </a:spcBef>
              <a:tabLst>
                <a:tab pos="360045" algn="l"/>
              </a:tabLst>
            </a:pPr>
            <a:r>
              <a:rPr lang="en-US" sz="1800" dirty="0" smtClean="0">
                <a:latin typeface="Arial"/>
                <a:cs typeface="Arial"/>
              </a:rPr>
              <a:t>It is formed by branched primary, secondary and tertiary extensions of the pia mater. Extensions protrude into 3</a:t>
            </a:r>
            <a:r>
              <a:rPr lang="en-US" sz="1800" baseline="30000" dirty="0" smtClean="0">
                <a:latin typeface="Arial"/>
                <a:cs typeface="Arial"/>
              </a:rPr>
              <a:t>rd</a:t>
            </a:r>
            <a:r>
              <a:rPr lang="en-US" sz="1800" dirty="0" smtClean="0">
                <a:latin typeface="Arial"/>
                <a:cs typeface="Arial"/>
              </a:rPr>
              <a:t>, 4</a:t>
            </a:r>
            <a:r>
              <a:rPr lang="en-US" sz="1800" baseline="30000" dirty="0" smtClean="0">
                <a:latin typeface="Arial"/>
                <a:cs typeface="Arial"/>
              </a:rPr>
              <a:t>th</a:t>
            </a:r>
            <a:r>
              <a:rPr lang="en-US" sz="1800" dirty="0" smtClean="0">
                <a:latin typeface="Arial"/>
                <a:cs typeface="Arial"/>
              </a:rPr>
              <a:t> and lateral cerebral ventricles. Composed of highly vascularized connective tissue that is covered with a single layer </a:t>
            </a:r>
            <a:r>
              <a:rPr lang="en-US" dirty="0" smtClean="0">
                <a:latin typeface="Arial"/>
                <a:cs typeface="Arial"/>
              </a:rPr>
              <a:t>e</a:t>
            </a:r>
            <a:r>
              <a:rPr lang="en-US" sz="1800" dirty="0" smtClean="0">
                <a:latin typeface="Arial"/>
                <a:cs typeface="Arial"/>
              </a:rPr>
              <a:t>pithelium - </a:t>
            </a:r>
            <a:r>
              <a:rPr lang="en-US" sz="1800" dirty="0" smtClean="0">
                <a:solidFill>
                  <a:srgbClr val="7030A0"/>
                </a:solidFill>
                <a:latin typeface="Arial"/>
                <a:cs typeface="Arial"/>
              </a:rPr>
              <a:t>modified </a:t>
            </a:r>
            <a:r>
              <a:rPr lang="en-US" sz="1800" dirty="0" err="1" smtClean="0">
                <a:solidFill>
                  <a:srgbClr val="7030A0"/>
                </a:solidFill>
                <a:latin typeface="Arial"/>
                <a:cs typeface="Arial"/>
              </a:rPr>
              <a:t>ependyma</a:t>
            </a:r>
            <a:r>
              <a:rPr lang="en-US" sz="1800" dirty="0" smtClean="0">
                <a:latin typeface="Arial"/>
                <a:cs typeface="Arial"/>
              </a:rPr>
              <a:t>. Cerebrospinal fluid is produced by selective ultrafiltration of capillary filtrate through the epithelium of the choroid plexus.</a:t>
            </a:r>
          </a:p>
          <a:p>
            <a:pPr marL="360045" indent="-347345" algn="just">
              <a:lnSpc>
                <a:spcPct val="100000"/>
              </a:lnSpc>
              <a:spcBef>
                <a:spcPts val="940"/>
              </a:spcBef>
              <a:buChar char="•"/>
              <a:tabLst>
                <a:tab pos="360045" algn="l"/>
              </a:tabLst>
            </a:pPr>
            <a:endParaRPr lang="en-US" sz="1800" dirty="0" smtClean="0">
              <a:latin typeface="Arial"/>
              <a:cs typeface="Arial"/>
            </a:endParaRPr>
          </a:p>
          <a:p>
            <a:pPr marL="12700" algn="just">
              <a:lnSpc>
                <a:spcPct val="100000"/>
              </a:lnSpc>
              <a:spcBef>
                <a:spcPts val="940"/>
              </a:spcBef>
              <a:tabLst>
                <a:tab pos="360045" algn="l"/>
              </a:tabLst>
            </a:pPr>
            <a:r>
              <a:rPr lang="en-US" dirty="0">
                <a:solidFill>
                  <a:srgbClr val="FF0000"/>
                </a:solidFill>
                <a:latin typeface="Arial"/>
                <a:cs typeface="Arial"/>
              </a:rPr>
              <a:t>B</a:t>
            </a:r>
            <a:r>
              <a:rPr lang="en-US" sz="1800" dirty="0" smtClean="0">
                <a:solidFill>
                  <a:srgbClr val="FF0000"/>
                </a:solidFill>
                <a:latin typeface="Arial"/>
                <a:cs typeface="Arial"/>
              </a:rPr>
              <a:t>lood -brain barrier </a:t>
            </a:r>
            <a:r>
              <a:rPr lang="en-US" sz="1800" dirty="0" smtClean="0">
                <a:latin typeface="Arial"/>
                <a:cs typeface="Arial"/>
              </a:rPr>
              <a:t>protects the CNS from fluctuating levels o f electrolytes, hormones, and tissue metabolites circulating in the blood vessels. The barrier is created largely by the elaborate tight junctions between the endothelial cells, which form continuous-type capillaries with close association of astrocytes and their end foot processes with the endothelial basal lamina. The tight junctions eliminate gaps between endothelial cells and prevent simple diffusion of solutes and fluid into the neural tissue.</a:t>
            </a:r>
            <a:endParaRPr sz="1800" dirty="0">
              <a:latin typeface="Arial"/>
              <a:cs typeface="Arial"/>
            </a:endParaRPr>
          </a:p>
        </p:txBody>
      </p:sp>
      <p:pic>
        <p:nvPicPr>
          <p:cNvPr id="3" name="object 3"/>
          <p:cNvPicPr/>
          <p:nvPr/>
        </p:nvPicPr>
        <p:blipFill>
          <a:blip r:embed="rId2" cstate="print"/>
          <a:stretch>
            <a:fillRect/>
          </a:stretch>
        </p:blipFill>
        <p:spPr>
          <a:xfrm>
            <a:off x="76200" y="0"/>
            <a:ext cx="89916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title"/>
          </p:nvPr>
        </p:nvSpPr>
        <p:spPr>
          <a:xfrm>
            <a:off x="2286000" y="4114800"/>
            <a:ext cx="4433570" cy="1120820"/>
          </a:xfrm>
          <a:prstGeom prst="rect">
            <a:avLst/>
          </a:prstGeom>
        </p:spPr>
        <p:txBody>
          <a:bodyPr vert="horz" wrap="square" lIns="0" tIns="12700" rIns="0" bIns="0" rtlCol="0">
            <a:spAutoFit/>
          </a:bodyPr>
          <a:lstStyle/>
          <a:p>
            <a:pPr algn="ctr">
              <a:lnSpc>
                <a:spcPct val="100000"/>
              </a:lnSpc>
              <a:spcBef>
                <a:spcPts val="100"/>
              </a:spcBef>
            </a:pPr>
            <a:r>
              <a:rPr lang="en-US" b="1" dirty="0" smtClean="0">
                <a:solidFill>
                  <a:srgbClr val="252525"/>
                </a:solidFill>
                <a:latin typeface="Arial"/>
                <a:cs typeface="Arial"/>
              </a:rPr>
              <a:t>Peripheral nervous system</a:t>
            </a:r>
            <a:endParaRPr b="1" spc="-10" dirty="0">
              <a:solidFill>
                <a:srgbClr val="252525"/>
              </a:solidFill>
              <a:latin typeface="Arial"/>
              <a:cs typeface="Arial"/>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6350" y="-6350"/>
            <a:ext cx="463550" cy="463550"/>
            <a:chOff x="-6350" y="-6350"/>
            <a:chExt cx="463550" cy="463550"/>
          </a:xfrm>
        </p:grpSpPr>
        <p:sp>
          <p:nvSpPr>
            <p:cNvPr id="3" name="object 3"/>
            <p:cNvSpPr/>
            <p:nvPr/>
          </p:nvSpPr>
          <p:spPr>
            <a:xfrm>
              <a:off x="-1269" y="-1269"/>
              <a:ext cx="2540" cy="2540"/>
            </a:xfrm>
            <a:custGeom>
              <a:avLst/>
              <a:gdLst/>
              <a:ahLst/>
              <a:cxnLst/>
              <a:rect l="l" t="t" r="r" b="b"/>
              <a:pathLst>
                <a:path w="2540" h="2540">
                  <a:moveTo>
                    <a:pt x="2540" y="2540"/>
                  </a:moveTo>
                  <a:lnTo>
                    <a:pt x="0" y="2540"/>
                  </a:lnTo>
                </a:path>
                <a:path w="2540" h="2540">
                  <a:moveTo>
                    <a:pt x="2540" y="2540"/>
                  </a:moveTo>
                  <a:lnTo>
                    <a:pt x="2540" y="0"/>
                  </a:lnTo>
                </a:path>
                <a:path w="2540" h="2540">
                  <a:moveTo>
                    <a:pt x="2540" y="0"/>
                  </a:moveTo>
                  <a:lnTo>
                    <a:pt x="0" y="0"/>
                  </a:lnTo>
                </a:path>
                <a:path w="2540" h="2540">
                  <a:moveTo>
                    <a:pt x="0" y="0"/>
                  </a:moveTo>
                  <a:lnTo>
                    <a:pt x="0" y="2540"/>
                  </a:lnTo>
                </a:path>
                <a:path w="2540" h="2540">
                  <a:moveTo>
                    <a:pt x="2540" y="2540"/>
                  </a:moveTo>
                  <a:lnTo>
                    <a:pt x="0" y="2540"/>
                  </a:lnTo>
                </a:path>
                <a:path w="2540" h="2540">
                  <a:moveTo>
                    <a:pt x="2540" y="2540"/>
                  </a:moveTo>
                  <a:lnTo>
                    <a:pt x="2540" y="0"/>
                  </a:lnTo>
                </a:path>
                <a:path w="2540" h="2540">
                  <a:moveTo>
                    <a:pt x="2540" y="0"/>
                  </a:moveTo>
                  <a:lnTo>
                    <a:pt x="0" y="0"/>
                  </a:lnTo>
                </a:path>
                <a:path w="2540" h="2540">
                  <a:moveTo>
                    <a:pt x="0" y="0"/>
                  </a:moveTo>
                  <a:lnTo>
                    <a:pt x="0" y="2540"/>
                  </a:lnTo>
                </a:path>
              </a:pathLst>
            </a:custGeom>
            <a:ln w="3175">
              <a:solidFill>
                <a:srgbClr val="000000"/>
              </a:solidFill>
            </a:ln>
          </p:spPr>
          <p:txBody>
            <a:bodyPr wrap="square" lIns="0" tIns="0" rIns="0" bIns="0" rtlCol="0"/>
            <a:lstStyle/>
            <a:p>
              <a:endParaRPr/>
            </a:p>
          </p:txBody>
        </p:sp>
        <p:sp>
          <p:nvSpPr>
            <p:cNvPr id="4" name="object 4"/>
            <p:cNvSpPr/>
            <p:nvPr/>
          </p:nvSpPr>
          <p:spPr>
            <a:xfrm>
              <a:off x="0" y="0"/>
              <a:ext cx="0" cy="457200"/>
            </a:xfrm>
            <a:custGeom>
              <a:avLst/>
              <a:gdLst/>
              <a:ahLst/>
              <a:cxnLst/>
              <a:rect l="l" t="t" r="r" b="b"/>
              <a:pathLst>
                <a:path h="457200">
                  <a:moveTo>
                    <a:pt x="0" y="0"/>
                  </a:moveTo>
                  <a:lnTo>
                    <a:pt x="0" y="457200"/>
                  </a:lnTo>
                </a:path>
              </a:pathLst>
            </a:custGeom>
            <a:ln w="12700">
              <a:solidFill>
                <a:srgbClr val="FCFFFF"/>
              </a:solidFill>
            </a:ln>
          </p:spPr>
          <p:txBody>
            <a:bodyPr wrap="square" lIns="0" tIns="0" rIns="0" bIns="0" rtlCol="0"/>
            <a:lstStyle/>
            <a:p>
              <a:endParaRPr/>
            </a:p>
          </p:txBody>
        </p:sp>
        <p:sp>
          <p:nvSpPr>
            <p:cNvPr id="5" name="object 5"/>
            <p:cNvSpPr/>
            <p:nvPr/>
          </p:nvSpPr>
          <p:spPr>
            <a:xfrm>
              <a:off x="0" y="-6350"/>
              <a:ext cx="457200" cy="12700"/>
            </a:xfrm>
            <a:custGeom>
              <a:avLst/>
              <a:gdLst/>
              <a:ahLst/>
              <a:cxnLst/>
              <a:rect l="l" t="t" r="r" b="b"/>
              <a:pathLst>
                <a:path w="457200" h="12700">
                  <a:moveTo>
                    <a:pt x="0" y="12700"/>
                  </a:moveTo>
                  <a:lnTo>
                    <a:pt x="457200" y="12700"/>
                  </a:lnTo>
                  <a:lnTo>
                    <a:pt x="457200" y="0"/>
                  </a:lnTo>
                  <a:lnTo>
                    <a:pt x="0" y="0"/>
                  </a:lnTo>
                  <a:lnTo>
                    <a:pt x="0" y="12700"/>
                  </a:lnTo>
                  <a:close/>
                </a:path>
              </a:pathLst>
            </a:custGeom>
            <a:solidFill>
              <a:srgbClr val="FDFFFF"/>
            </a:solidFill>
          </p:spPr>
          <p:txBody>
            <a:bodyPr wrap="square" lIns="0" tIns="0" rIns="0" bIns="0" rtlCol="0"/>
            <a:lstStyle/>
            <a:p>
              <a:endParaRPr/>
            </a:p>
          </p:txBody>
        </p:sp>
        <p:sp>
          <p:nvSpPr>
            <p:cNvPr id="6" name="object 6"/>
            <p:cNvSpPr/>
            <p:nvPr/>
          </p:nvSpPr>
          <p:spPr>
            <a:xfrm>
              <a:off x="-1269" y="-1269"/>
              <a:ext cx="2540" cy="2540"/>
            </a:xfrm>
            <a:custGeom>
              <a:avLst/>
              <a:gdLst/>
              <a:ahLst/>
              <a:cxnLst/>
              <a:rect l="l" t="t" r="r" b="b"/>
              <a:pathLst>
                <a:path w="2540" h="2540">
                  <a:moveTo>
                    <a:pt x="2540" y="2540"/>
                  </a:moveTo>
                  <a:lnTo>
                    <a:pt x="0" y="2540"/>
                  </a:lnTo>
                </a:path>
                <a:path w="2540" h="2540">
                  <a:moveTo>
                    <a:pt x="2540" y="2540"/>
                  </a:moveTo>
                  <a:lnTo>
                    <a:pt x="2540" y="0"/>
                  </a:lnTo>
                </a:path>
                <a:path w="2540" h="2540">
                  <a:moveTo>
                    <a:pt x="2540" y="0"/>
                  </a:moveTo>
                  <a:lnTo>
                    <a:pt x="0" y="0"/>
                  </a:lnTo>
                </a:path>
                <a:path w="2540" h="2540">
                  <a:moveTo>
                    <a:pt x="0" y="0"/>
                  </a:moveTo>
                  <a:lnTo>
                    <a:pt x="0" y="2540"/>
                  </a:lnTo>
                </a:path>
              </a:pathLst>
            </a:custGeom>
            <a:ln w="3175">
              <a:solidFill>
                <a:srgbClr val="000000"/>
              </a:solidFill>
            </a:ln>
          </p:spPr>
          <p:txBody>
            <a:bodyPr wrap="square" lIns="0" tIns="0" rIns="0" bIns="0" rtlCol="0"/>
            <a:lstStyle/>
            <a:p>
              <a:endParaRPr/>
            </a:p>
          </p:txBody>
        </p:sp>
        <p:sp>
          <p:nvSpPr>
            <p:cNvPr id="7" name="object 7"/>
            <p:cNvSpPr/>
            <p:nvPr/>
          </p:nvSpPr>
          <p:spPr>
            <a:xfrm>
              <a:off x="0" y="-6350"/>
              <a:ext cx="457200" cy="12700"/>
            </a:xfrm>
            <a:custGeom>
              <a:avLst/>
              <a:gdLst/>
              <a:ahLst/>
              <a:cxnLst/>
              <a:rect l="l" t="t" r="r" b="b"/>
              <a:pathLst>
                <a:path w="457200" h="12700">
                  <a:moveTo>
                    <a:pt x="457200" y="0"/>
                  </a:moveTo>
                  <a:lnTo>
                    <a:pt x="0" y="0"/>
                  </a:lnTo>
                  <a:lnTo>
                    <a:pt x="0" y="12700"/>
                  </a:lnTo>
                  <a:lnTo>
                    <a:pt x="457200" y="12700"/>
                  </a:lnTo>
                  <a:lnTo>
                    <a:pt x="457200" y="0"/>
                  </a:lnTo>
                  <a:close/>
                </a:path>
              </a:pathLst>
            </a:custGeom>
            <a:solidFill>
              <a:srgbClr val="FDFFFF"/>
            </a:solidFill>
          </p:spPr>
          <p:txBody>
            <a:bodyPr wrap="square" lIns="0" tIns="0" rIns="0" bIns="0" rtlCol="0"/>
            <a:lstStyle/>
            <a:p>
              <a:endParaRPr/>
            </a:p>
          </p:txBody>
        </p:sp>
        <p:sp>
          <p:nvSpPr>
            <p:cNvPr id="8" name="object 8"/>
            <p:cNvSpPr/>
            <p:nvPr/>
          </p:nvSpPr>
          <p:spPr>
            <a:xfrm>
              <a:off x="-1269" y="-1269"/>
              <a:ext cx="2540" cy="2540"/>
            </a:xfrm>
            <a:custGeom>
              <a:avLst/>
              <a:gdLst/>
              <a:ahLst/>
              <a:cxnLst/>
              <a:rect l="l" t="t" r="r" b="b"/>
              <a:pathLst>
                <a:path w="2540" h="2540">
                  <a:moveTo>
                    <a:pt x="2540" y="2540"/>
                  </a:moveTo>
                  <a:lnTo>
                    <a:pt x="0" y="2540"/>
                  </a:lnTo>
                </a:path>
                <a:path w="2540" h="2540">
                  <a:moveTo>
                    <a:pt x="2540" y="2540"/>
                  </a:moveTo>
                  <a:lnTo>
                    <a:pt x="2540" y="0"/>
                  </a:lnTo>
                </a:path>
                <a:path w="2540" h="2540">
                  <a:moveTo>
                    <a:pt x="2540" y="0"/>
                  </a:moveTo>
                  <a:lnTo>
                    <a:pt x="0" y="0"/>
                  </a:lnTo>
                </a:path>
                <a:path w="2540" h="2540">
                  <a:moveTo>
                    <a:pt x="0" y="0"/>
                  </a:moveTo>
                  <a:lnTo>
                    <a:pt x="0" y="2540"/>
                  </a:lnTo>
                </a:path>
              </a:pathLst>
            </a:custGeom>
            <a:ln w="3175">
              <a:solidFill>
                <a:srgbClr val="000000"/>
              </a:solidFill>
            </a:ln>
          </p:spPr>
          <p:txBody>
            <a:bodyPr wrap="square" lIns="0" tIns="0" rIns="0" bIns="0" rtlCol="0"/>
            <a:lstStyle/>
            <a:p>
              <a:endParaRPr/>
            </a:p>
          </p:txBody>
        </p:sp>
        <p:sp>
          <p:nvSpPr>
            <p:cNvPr id="9" name="object 9"/>
            <p:cNvSpPr/>
            <p:nvPr/>
          </p:nvSpPr>
          <p:spPr>
            <a:xfrm>
              <a:off x="0" y="-6350"/>
              <a:ext cx="457200" cy="12700"/>
            </a:xfrm>
            <a:custGeom>
              <a:avLst/>
              <a:gdLst/>
              <a:ahLst/>
              <a:cxnLst/>
              <a:rect l="l" t="t" r="r" b="b"/>
              <a:pathLst>
                <a:path w="457200" h="12700">
                  <a:moveTo>
                    <a:pt x="0" y="12700"/>
                  </a:moveTo>
                  <a:lnTo>
                    <a:pt x="457200" y="12700"/>
                  </a:lnTo>
                  <a:lnTo>
                    <a:pt x="457200" y="0"/>
                  </a:lnTo>
                  <a:lnTo>
                    <a:pt x="0" y="0"/>
                  </a:lnTo>
                  <a:lnTo>
                    <a:pt x="0" y="12700"/>
                  </a:lnTo>
                  <a:close/>
                </a:path>
              </a:pathLst>
            </a:custGeom>
            <a:solidFill>
              <a:srgbClr val="FDFFFF"/>
            </a:solidFill>
          </p:spPr>
          <p:txBody>
            <a:bodyPr wrap="square" lIns="0" tIns="0" rIns="0" bIns="0" rtlCol="0"/>
            <a:lstStyle/>
            <a:p>
              <a:endParaRPr/>
            </a:p>
          </p:txBody>
        </p:sp>
        <p:sp>
          <p:nvSpPr>
            <p:cNvPr id="10" name="object 10"/>
            <p:cNvSpPr/>
            <p:nvPr/>
          </p:nvSpPr>
          <p:spPr>
            <a:xfrm>
              <a:off x="0" y="0"/>
              <a:ext cx="0" cy="457200"/>
            </a:xfrm>
            <a:custGeom>
              <a:avLst/>
              <a:gdLst/>
              <a:ahLst/>
              <a:cxnLst/>
              <a:rect l="l" t="t" r="r" b="b"/>
              <a:pathLst>
                <a:path h="457200">
                  <a:moveTo>
                    <a:pt x="0" y="0"/>
                  </a:moveTo>
                  <a:lnTo>
                    <a:pt x="0" y="457200"/>
                  </a:lnTo>
                </a:path>
              </a:pathLst>
            </a:custGeom>
            <a:ln w="12700">
              <a:solidFill>
                <a:srgbClr val="FCFFFF"/>
              </a:solidFill>
            </a:ln>
          </p:spPr>
          <p:txBody>
            <a:bodyPr wrap="square" lIns="0" tIns="0" rIns="0" bIns="0" rtlCol="0"/>
            <a:lstStyle/>
            <a:p>
              <a:endParaRPr/>
            </a:p>
          </p:txBody>
        </p:sp>
      </p:grpSp>
      <p:sp>
        <p:nvSpPr>
          <p:cNvPr id="11" name="object 11"/>
          <p:cNvSpPr txBox="1">
            <a:spLocks noGrp="1"/>
          </p:cNvSpPr>
          <p:nvPr>
            <p:ph type="title"/>
          </p:nvPr>
        </p:nvSpPr>
        <p:spPr>
          <a:xfrm>
            <a:off x="820559" y="196545"/>
            <a:ext cx="7502880" cy="677352"/>
          </a:xfrm>
          <a:prstGeom prst="rect">
            <a:avLst/>
          </a:prstGeom>
        </p:spPr>
        <p:txBody>
          <a:bodyPr vert="horz" wrap="square" lIns="0" tIns="122161" rIns="0" bIns="0" rtlCol="0">
            <a:spAutoFit/>
          </a:bodyPr>
          <a:lstStyle/>
          <a:p>
            <a:pPr marL="885190">
              <a:lnSpc>
                <a:spcPct val="100000"/>
              </a:lnSpc>
              <a:spcBef>
                <a:spcPts val="100"/>
              </a:spcBef>
            </a:pPr>
            <a:r>
              <a:rPr lang="en-US" dirty="0">
                <a:solidFill>
                  <a:srgbClr val="252525"/>
                </a:solidFill>
              </a:rPr>
              <a:t>Peripheral nervous system</a:t>
            </a:r>
            <a:endParaRPr spc="-10" dirty="0"/>
          </a:p>
        </p:txBody>
      </p:sp>
      <p:sp>
        <p:nvSpPr>
          <p:cNvPr id="12" name="object 12"/>
          <p:cNvSpPr txBox="1"/>
          <p:nvPr/>
        </p:nvSpPr>
        <p:spPr>
          <a:xfrm>
            <a:off x="228600" y="2209800"/>
            <a:ext cx="3187484" cy="2711768"/>
          </a:xfrm>
          <a:prstGeom prst="rect">
            <a:avLst/>
          </a:prstGeom>
        </p:spPr>
        <p:txBody>
          <a:bodyPr vert="horz" wrap="square" lIns="0" tIns="13970" rIns="0" bIns="0" rtlCol="0">
            <a:spAutoFit/>
          </a:bodyPr>
          <a:lstStyle/>
          <a:p>
            <a:pPr marL="355600" marR="48895" indent="-342900">
              <a:lnSpc>
                <a:spcPct val="120000"/>
              </a:lnSpc>
              <a:spcBef>
                <a:spcPts val="110"/>
              </a:spcBef>
              <a:buFont typeface="Wingdings" panose="05000000000000000000" pitchFamily="2" charset="2"/>
              <a:buChar char="v"/>
              <a:tabLst>
                <a:tab pos="355600" algn="l"/>
              </a:tabLst>
            </a:pPr>
            <a:r>
              <a:rPr lang="en-US" sz="1800" dirty="0" smtClean="0">
                <a:latin typeface="Arial"/>
                <a:cs typeface="Arial"/>
              </a:rPr>
              <a:t>It is located outside the glia </a:t>
            </a:r>
            <a:r>
              <a:rPr lang="en-US" sz="1800" dirty="0" err="1" smtClean="0">
                <a:latin typeface="Arial"/>
                <a:cs typeface="Arial"/>
              </a:rPr>
              <a:t>limitans</a:t>
            </a:r>
            <a:r>
              <a:rPr lang="en-US" sz="1800" dirty="0" smtClean="0">
                <a:latin typeface="Arial"/>
                <a:cs typeface="Arial"/>
              </a:rPr>
              <a:t> </a:t>
            </a:r>
            <a:r>
              <a:rPr lang="en-US" sz="1800" dirty="0" err="1" smtClean="0">
                <a:latin typeface="Arial"/>
                <a:cs typeface="Arial"/>
              </a:rPr>
              <a:t>superficialis</a:t>
            </a:r>
            <a:r>
              <a:rPr lang="en-US" sz="1800" dirty="0" smtClean="0">
                <a:latin typeface="Arial"/>
                <a:cs typeface="Arial"/>
              </a:rPr>
              <a:t>.</a:t>
            </a:r>
          </a:p>
          <a:p>
            <a:pPr marL="355600" marR="48895" indent="-342900">
              <a:lnSpc>
                <a:spcPct val="120000"/>
              </a:lnSpc>
              <a:spcBef>
                <a:spcPts val="110"/>
              </a:spcBef>
              <a:buFont typeface="Wingdings" panose="05000000000000000000" pitchFamily="2" charset="2"/>
              <a:buChar char="v"/>
              <a:tabLst>
                <a:tab pos="355600" algn="l"/>
              </a:tabLst>
            </a:pPr>
            <a:r>
              <a:rPr lang="en-US" sz="1800" dirty="0" smtClean="0">
                <a:latin typeface="Arial"/>
                <a:cs typeface="Arial"/>
              </a:rPr>
              <a:t>It includes </a:t>
            </a:r>
            <a:r>
              <a:rPr lang="en-US" sz="1800" dirty="0" smtClean="0">
                <a:solidFill>
                  <a:srgbClr val="7030A0"/>
                </a:solidFill>
                <a:latin typeface="Arial"/>
                <a:cs typeface="Arial"/>
              </a:rPr>
              <a:t>cranial nerves</a:t>
            </a:r>
            <a:r>
              <a:rPr lang="en-US" sz="1800" dirty="0" smtClean="0">
                <a:latin typeface="Arial"/>
                <a:cs typeface="Arial"/>
              </a:rPr>
              <a:t>, </a:t>
            </a:r>
            <a:r>
              <a:rPr lang="en-US" sz="1800" dirty="0" smtClean="0">
                <a:solidFill>
                  <a:srgbClr val="7030A0"/>
                </a:solidFill>
                <a:latin typeface="Arial"/>
                <a:cs typeface="Arial"/>
              </a:rPr>
              <a:t>spinal nerves </a:t>
            </a:r>
            <a:r>
              <a:rPr lang="en-US" sz="1800" dirty="0" smtClean="0">
                <a:latin typeface="Arial"/>
                <a:cs typeface="Arial"/>
              </a:rPr>
              <a:t>and </a:t>
            </a:r>
            <a:r>
              <a:rPr lang="en-US" sz="1800" dirty="0" smtClean="0">
                <a:solidFill>
                  <a:srgbClr val="7030A0"/>
                </a:solidFill>
                <a:latin typeface="Arial"/>
                <a:cs typeface="Arial"/>
              </a:rPr>
              <a:t>ganglia</a:t>
            </a:r>
            <a:r>
              <a:rPr lang="en-US" sz="1800" dirty="0" smtClean="0">
                <a:latin typeface="Arial"/>
                <a:cs typeface="Arial"/>
              </a:rPr>
              <a:t>.</a:t>
            </a:r>
          </a:p>
          <a:p>
            <a:pPr marL="355600" marR="48895" indent="-342900">
              <a:lnSpc>
                <a:spcPct val="120000"/>
              </a:lnSpc>
              <a:spcBef>
                <a:spcPts val="110"/>
              </a:spcBef>
              <a:buFont typeface="Wingdings" panose="05000000000000000000" pitchFamily="2" charset="2"/>
              <a:buChar char="v"/>
              <a:tabLst>
                <a:tab pos="355600" algn="l"/>
              </a:tabLst>
            </a:pPr>
            <a:r>
              <a:rPr lang="en-US" sz="1800" dirty="0" smtClean="0">
                <a:latin typeface="Arial"/>
                <a:cs typeface="Arial"/>
              </a:rPr>
              <a:t>It develops from the </a:t>
            </a:r>
            <a:r>
              <a:rPr lang="en-US" sz="1800" dirty="0" smtClean="0">
                <a:solidFill>
                  <a:srgbClr val="FF0000"/>
                </a:solidFill>
                <a:latin typeface="Arial"/>
                <a:cs typeface="Arial"/>
              </a:rPr>
              <a:t>neural crest.</a:t>
            </a:r>
          </a:p>
          <a:p>
            <a:pPr marL="355600" marR="48895" indent="-342900">
              <a:lnSpc>
                <a:spcPct val="120000"/>
              </a:lnSpc>
              <a:spcBef>
                <a:spcPts val="110"/>
              </a:spcBef>
              <a:buFont typeface="Wingdings" panose="05000000000000000000" pitchFamily="2" charset="2"/>
              <a:buChar char="v"/>
              <a:tabLst>
                <a:tab pos="355600" algn="l"/>
              </a:tabLst>
            </a:pPr>
            <a:r>
              <a:rPr lang="en-US" sz="1800" dirty="0" smtClean="0">
                <a:latin typeface="Arial"/>
                <a:cs typeface="Arial"/>
              </a:rPr>
              <a:t>It is in continuity with the central nervous system.</a:t>
            </a:r>
            <a:endParaRPr sz="1800" dirty="0">
              <a:latin typeface="Arial"/>
              <a:cs typeface="Arial"/>
            </a:endParaRPr>
          </a:p>
        </p:txBody>
      </p:sp>
      <p:grpSp>
        <p:nvGrpSpPr>
          <p:cNvPr id="13" name="object 13"/>
          <p:cNvGrpSpPr/>
          <p:nvPr/>
        </p:nvGrpSpPr>
        <p:grpSpPr>
          <a:xfrm>
            <a:off x="3401628" y="1247146"/>
            <a:ext cx="5714999" cy="4637076"/>
            <a:chOff x="3844925" y="1916125"/>
            <a:chExt cx="5020945" cy="3740150"/>
          </a:xfrm>
        </p:grpSpPr>
        <p:pic>
          <p:nvPicPr>
            <p:cNvPr id="14" name="object 14"/>
            <p:cNvPicPr/>
            <p:nvPr/>
          </p:nvPicPr>
          <p:blipFill>
            <a:blip r:embed="rId2" cstate="print"/>
            <a:stretch>
              <a:fillRect/>
            </a:stretch>
          </p:blipFill>
          <p:spPr>
            <a:xfrm>
              <a:off x="3857625" y="1928825"/>
              <a:ext cx="4995417" cy="3714750"/>
            </a:xfrm>
            <a:prstGeom prst="rect">
              <a:avLst/>
            </a:prstGeom>
          </p:spPr>
        </p:pic>
        <p:sp>
          <p:nvSpPr>
            <p:cNvPr id="15" name="object 15"/>
            <p:cNvSpPr/>
            <p:nvPr/>
          </p:nvSpPr>
          <p:spPr>
            <a:xfrm>
              <a:off x="3851275" y="1922475"/>
              <a:ext cx="5008245" cy="3727450"/>
            </a:xfrm>
            <a:custGeom>
              <a:avLst/>
              <a:gdLst/>
              <a:ahLst/>
              <a:cxnLst/>
              <a:rect l="l" t="t" r="r" b="b"/>
              <a:pathLst>
                <a:path w="5008245" h="3727450">
                  <a:moveTo>
                    <a:pt x="0" y="3727450"/>
                  </a:moveTo>
                  <a:lnTo>
                    <a:pt x="5008117" y="3727450"/>
                  </a:lnTo>
                  <a:lnTo>
                    <a:pt x="5008117" y="0"/>
                  </a:lnTo>
                  <a:lnTo>
                    <a:pt x="0" y="0"/>
                  </a:lnTo>
                  <a:lnTo>
                    <a:pt x="0" y="3727450"/>
                  </a:lnTo>
                  <a:close/>
                </a:path>
              </a:pathLst>
            </a:custGeom>
            <a:ln w="12700">
              <a:solidFill>
                <a:srgbClr val="BEBEBE"/>
              </a:solidFill>
            </a:ln>
          </p:spPr>
          <p:txBody>
            <a:bodyPr wrap="square" lIns="0" tIns="0" rIns="0" bIns="0" rtlCol="0"/>
            <a:lstStyle/>
            <a:p>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558621" y="1416875"/>
            <a:ext cx="8298815" cy="1455014"/>
          </a:xfrm>
          <a:prstGeom prst="rect">
            <a:avLst/>
          </a:prstGeom>
        </p:spPr>
        <p:txBody>
          <a:bodyPr vert="horz" wrap="square" lIns="0" tIns="12700" rIns="0" bIns="0" rtlCol="0">
            <a:spAutoFit/>
          </a:bodyPr>
          <a:lstStyle/>
          <a:p>
            <a:pPr marL="353060" marR="5080" indent="-340995">
              <a:lnSpc>
                <a:spcPct val="129200"/>
              </a:lnSpc>
              <a:spcBef>
                <a:spcPts val="100"/>
              </a:spcBef>
              <a:buChar char="•"/>
              <a:tabLst>
                <a:tab pos="353060" algn="l"/>
              </a:tabLst>
            </a:pPr>
            <a:r>
              <a:rPr lang="en-US" sz="1800" spc="-10" dirty="0" smtClean="0">
                <a:latin typeface="Arial"/>
                <a:cs typeface="Arial"/>
              </a:rPr>
              <a:t>Myofilaments are commonly called </a:t>
            </a:r>
            <a:r>
              <a:rPr lang="en-US" sz="1800" spc="-10" dirty="0" smtClean="0">
                <a:solidFill>
                  <a:srgbClr val="FF0000"/>
                </a:solidFill>
                <a:latin typeface="Arial"/>
                <a:cs typeface="Arial"/>
              </a:rPr>
              <a:t>contractile filaments</a:t>
            </a:r>
            <a:r>
              <a:rPr lang="en-US" sz="1800" spc="-10" dirty="0" smtClean="0">
                <a:latin typeface="Arial"/>
                <a:cs typeface="Arial"/>
              </a:rPr>
              <a:t> because they allow the muscle cell to contract.</a:t>
            </a:r>
          </a:p>
          <a:p>
            <a:pPr marL="353060" marR="5080" indent="-340995">
              <a:lnSpc>
                <a:spcPct val="129200"/>
              </a:lnSpc>
              <a:spcBef>
                <a:spcPts val="100"/>
              </a:spcBef>
              <a:buChar char="•"/>
              <a:tabLst>
                <a:tab pos="353060" algn="l"/>
              </a:tabLst>
            </a:pPr>
            <a:r>
              <a:rPr lang="en-US" sz="1800" spc="-10" dirty="0" smtClean="0">
                <a:latin typeface="Arial"/>
                <a:cs typeface="Arial"/>
              </a:rPr>
              <a:t>However, during the contraction process they do not change their length (they themselves do not contract) but slide over each other</a:t>
            </a:r>
            <a:r>
              <a:rPr sz="1800" spc="-10" dirty="0" smtClean="0">
                <a:latin typeface="Arial"/>
                <a:cs typeface="Arial"/>
              </a:rPr>
              <a:t>.</a:t>
            </a:r>
            <a:endParaRPr sz="1800" dirty="0">
              <a:latin typeface="Arial"/>
              <a:cs typeface="Arial"/>
            </a:endParaRPr>
          </a:p>
        </p:txBody>
      </p:sp>
      <p:sp>
        <p:nvSpPr>
          <p:cNvPr id="5" name="object 5"/>
          <p:cNvSpPr txBox="1"/>
          <p:nvPr/>
        </p:nvSpPr>
        <p:spPr>
          <a:xfrm>
            <a:off x="768033" y="2871889"/>
            <a:ext cx="7774940" cy="1183657"/>
          </a:xfrm>
          <a:prstGeom prst="rect">
            <a:avLst/>
          </a:prstGeom>
        </p:spPr>
        <p:txBody>
          <a:bodyPr vert="horz" wrap="square" lIns="0" tIns="171450" rIns="0" bIns="0" rtlCol="0">
            <a:spAutoFit/>
          </a:bodyPr>
          <a:lstStyle/>
          <a:p>
            <a:pPr marL="12700">
              <a:lnSpc>
                <a:spcPct val="100000"/>
              </a:lnSpc>
              <a:spcBef>
                <a:spcPts val="1350"/>
              </a:spcBef>
            </a:pPr>
            <a:r>
              <a:rPr lang="en-US" sz="1800" dirty="0" smtClean="0">
                <a:latin typeface="Arial"/>
                <a:cs typeface="Arial"/>
              </a:rPr>
              <a:t>Thin and thick filaments are regularly distributed with parallel orientation.</a:t>
            </a:r>
          </a:p>
          <a:p>
            <a:pPr marL="12700">
              <a:lnSpc>
                <a:spcPct val="100000"/>
              </a:lnSpc>
              <a:spcBef>
                <a:spcPts val="1350"/>
              </a:spcBef>
            </a:pPr>
            <a:r>
              <a:rPr lang="en-US" sz="1800" dirty="0" smtClean="0">
                <a:latin typeface="Arial"/>
                <a:cs typeface="Arial"/>
              </a:rPr>
              <a:t>Therefore, at higher magnifications of the light microscope, a </a:t>
            </a:r>
            <a:r>
              <a:rPr lang="en-US" sz="1800" dirty="0" smtClean="0">
                <a:solidFill>
                  <a:srgbClr val="FF0000"/>
                </a:solidFill>
                <a:latin typeface="Arial"/>
                <a:cs typeface="Arial"/>
              </a:rPr>
              <a:t>cross-striated pattern </a:t>
            </a:r>
            <a:r>
              <a:rPr lang="en-US" sz="1800" dirty="0" smtClean="0">
                <a:latin typeface="Arial"/>
                <a:cs typeface="Arial"/>
              </a:rPr>
              <a:t>of the skeletal musculature can be observed.</a:t>
            </a:r>
            <a:endParaRPr sz="1800" dirty="0">
              <a:latin typeface="Arial"/>
              <a:cs typeface="Arial"/>
            </a:endParaRPr>
          </a:p>
        </p:txBody>
      </p:sp>
      <p:sp>
        <p:nvSpPr>
          <p:cNvPr id="6" name="Title 5"/>
          <p:cNvSpPr>
            <a:spLocks noGrp="1"/>
          </p:cNvSpPr>
          <p:nvPr>
            <p:ph type="title"/>
          </p:nvPr>
        </p:nvSpPr>
        <p:spPr/>
        <p:txBody>
          <a:bodyPr/>
          <a:lstStyle/>
          <a:p>
            <a:endParaRPr lang="en-US"/>
          </a:p>
        </p:txBody>
      </p:sp>
      <p:pic>
        <p:nvPicPr>
          <p:cNvPr id="7" name="Picture 6"/>
          <p:cNvPicPr>
            <a:picLocks noChangeAspect="1"/>
          </p:cNvPicPr>
          <p:nvPr/>
        </p:nvPicPr>
        <p:blipFill>
          <a:blip r:embed="rId2"/>
          <a:stretch>
            <a:fillRect/>
          </a:stretch>
        </p:blipFill>
        <p:spPr>
          <a:xfrm>
            <a:off x="2674303" y="4114800"/>
            <a:ext cx="3962400" cy="2606300"/>
          </a:xfrm>
          <a:prstGeom prst="rect">
            <a:avLst/>
          </a:prstGeom>
        </p:spPr>
      </p:pic>
    </p:spTree>
  </p:cSld>
  <p:clrMapOvr>
    <a:masterClrMapping/>
  </p:clrMapOvr>
  <p:transition spd="med">
    <p:wipe dir="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20559" y="196545"/>
            <a:ext cx="7502880" cy="677352"/>
          </a:xfrm>
          <a:prstGeom prst="rect">
            <a:avLst/>
          </a:prstGeom>
        </p:spPr>
        <p:txBody>
          <a:bodyPr vert="horz" wrap="square" lIns="0" tIns="122161" rIns="0" bIns="0" rtlCol="0">
            <a:spAutoFit/>
          </a:bodyPr>
          <a:lstStyle/>
          <a:p>
            <a:pPr marL="1817370">
              <a:lnSpc>
                <a:spcPct val="100000"/>
              </a:lnSpc>
              <a:spcBef>
                <a:spcPts val="100"/>
              </a:spcBef>
            </a:pPr>
            <a:r>
              <a:rPr lang="en-US" dirty="0">
                <a:solidFill>
                  <a:srgbClr val="252525"/>
                </a:solidFill>
              </a:rPr>
              <a:t>Peripheral </a:t>
            </a:r>
            <a:r>
              <a:rPr lang="en-US" dirty="0" err="1" smtClean="0">
                <a:solidFill>
                  <a:srgbClr val="252525"/>
                </a:solidFill>
              </a:rPr>
              <a:t>nerv</a:t>
            </a:r>
            <a:r>
              <a:rPr lang="sr-Latn-RS" dirty="0" smtClean="0">
                <a:solidFill>
                  <a:srgbClr val="252525"/>
                </a:solidFill>
              </a:rPr>
              <a:t>es</a:t>
            </a:r>
            <a:endParaRPr spc="-10" dirty="0"/>
          </a:p>
        </p:txBody>
      </p:sp>
      <p:sp>
        <p:nvSpPr>
          <p:cNvPr id="3" name="object 3"/>
          <p:cNvSpPr txBox="1"/>
          <p:nvPr/>
        </p:nvSpPr>
        <p:spPr>
          <a:xfrm>
            <a:off x="221615" y="1638568"/>
            <a:ext cx="3742054" cy="3565079"/>
          </a:xfrm>
          <a:prstGeom prst="rect">
            <a:avLst/>
          </a:prstGeom>
        </p:spPr>
        <p:txBody>
          <a:bodyPr vert="horz" wrap="square" lIns="0" tIns="68580" rIns="0" bIns="0" rtlCol="0">
            <a:spAutoFit/>
          </a:bodyPr>
          <a:lstStyle/>
          <a:p>
            <a:pPr marL="12700">
              <a:lnSpc>
                <a:spcPct val="100000"/>
              </a:lnSpc>
              <a:spcBef>
                <a:spcPts val="540"/>
              </a:spcBef>
              <a:tabLst>
                <a:tab pos="354965" algn="l"/>
              </a:tabLst>
            </a:pPr>
            <a:r>
              <a:rPr lang="en-US" sz="1800" spc="-10" dirty="0" smtClean="0">
                <a:latin typeface="Arial"/>
                <a:cs typeface="Arial"/>
              </a:rPr>
              <a:t>They are built by </a:t>
            </a:r>
            <a:r>
              <a:rPr lang="sr-Latn-RS" sz="1800" spc="-10" dirty="0" smtClean="0">
                <a:latin typeface="Arial"/>
                <a:cs typeface="Arial"/>
              </a:rPr>
              <a:t>axons  that forms </a:t>
            </a:r>
            <a:r>
              <a:rPr lang="en-US" sz="1800" spc="-10" dirty="0" smtClean="0">
                <a:latin typeface="Arial"/>
                <a:cs typeface="Arial"/>
              </a:rPr>
              <a:t>bundles (fascicles).</a:t>
            </a:r>
            <a:endParaRPr lang="sr-Latn-RS" sz="1800" spc="-10" dirty="0" smtClean="0">
              <a:latin typeface="Arial"/>
              <a:cs typeface="Arial"/>
            </a:endParaRPr>
          </a:p>
          <a:p>
            <a:pPr marL="12700">
              <a:lnSpc>
                <a:spcPct val="100000"/>
              </a:lnSpc>
              <a:spcBef>
                <a:spcPts val="540"/>
              </a:spcBef>
              <a:tabLst>
                <a:tab pos="354965" algn="l"/>
              </a:tabLst>
            </a:pPr>
            <a:endParaRPr lang="en-US" sz="1800" spc="-10" dirty="0" smtClean="0">
              <a:latin typeface="Arial"/>
              <a:cs typeface="Arial"/>
            </a:endParaRPr>
          </a:p>
          <a:p>
            <a:pPr marL="12700">
              <a:lnSpc>
                <a:spcPct val="100000"/>
              </a:lnSpc>
              <a:spcBef>
                <a:spcPts val="540"/>
              </a:spcBef>
              <a:tabLst>
                <a:tab pos="354965" algn="l"/>
              </a:tabLst>
            </a:pPr>
            <a:r>
              <a:rPr lang="en-US" sz="1800" spc="-10" dirty="0" smtClean="0">
                <a:latin typeface="Arial"/>
                <a:cs typeface="Arial"/>
              </a:rPr>
              <a:t>Nerve fibers can be:</a:t>
            </a:r>
          </a:p>
          <a:p>
            <a:pPr marL="354965" indent="-342265">
              <a:lnSpc>
                <a:spcPct val="100000"/>
              </a:lnSpc>
              <a:spcBef>
                <a:spcPts val="540"/>
              </a:spcBef>
              <a:buChar char="•"/>
              <a:tabLst>
                <a:tab pos="354965" algn="l"/>
              </a:tabLst>
            </a:pPr>
            <a:r>
              <a:rPr lang="en-US" sz="1800" spc="-10" dirty="0" smtClean="0">
                <a:latin typeface="Arial"/>
                <a:cs typeface="Arial"/>
              </a:rPr>
              <a:t>Myelinated and unmyelinated</a:t>
            </a:r>
          </a:p>
          <a:p>
            <a:pPr marL="354965" indent="-342265">
              <a:lnSpc>
                <a:spcPct val="100000"/>
              </a:lnSpc>
              <a:spcBef>
                <a:spcPts val="540"/>
              </a:spcBef>
              <a:buChar char="•"/>
              <a:tabLst>
                <a:tab pos="354965" algn="l"/>
              </a:tabLst>
            </a:pPr>
            <a:r>
              <a:rPr lang="en-US" sz="1800" spc="-10" dirty="0" smtClean="0">
                <a:latin typeface="Arial"/>
                <a:cs typeface="Arial"/>
              </a:rPr>
              <a:t>Afferent and efferent</a:t>
            </a:r>
          </a:p>
          <a:p>
            <a:pPr marL="354965" indent="-342265">
              <a:lnSpc>
                <a:spcPct val="100000"/>
              </a:lnSpc>
              <a:spcBef>
                <a:spcPts val="540"/>
              </a:spcBef>
              <a:buChar char="•"/>
              <a:tabLst>
                <a:tab pos="354965" algn="l"/>
              </a:tabLst>
            </a:pPr>
            <a:r>
              <a:rPr lang="en-US" sz="1800" spc="-10" dirty="0" smtClean="0">
                <a:latin typeface="Arial"/>
                <a:cs typeface="Arial"/>
              </a:rPr>
              <a:t>Motor and sensory</a:t>
            </a:r>
          </a:p>
          <a:p>
            <a:pPr marL="12700">
              <a:lnSpc>
                <a:spcPct val="100000"/>
              </a:lnSpc>
              <a:spcBef>
                <a:spcPts val="540"/>
              </a:spcBef>
              <a:tabLst>
                <a:tab pos="354965" algn="l"/>
              </a:tabLst>
            </a:pPr>
            <a:endParaRPr lang="sr-Latn-RS" sz="1800" spc="-10" dirty="0" smtClean="0">
              <a:latin typeface="Arial"/>
              <a:cs typeface="Arial"/>
            </a:endParaRPr>
          </a:p>
          <a:p>
            <a:pPr marL="12700">
              <a:lnSpc>
                <a:spcPct val="100000"/>
              </a:lnSpc>
              <a:spcBef>
                <a:spcPts val="540"/>
              </a:spcBef>
              <a:tabLst>
                <a:tab pos="354965" algn="l"/>
              </a:tabLst>
            </a:pPr>
            <a:r>
              <a:rPr lang="en-US" sz="1800" spc="-10" dirty="0" smtClean="0">
                <a:latin typeface="Arial"/>
                <a:cs typeface="Arial"/>
              </a:rPr>
              <a:t>Nerve fibers are surrounded by three connective sheaths: </a:t>
            </a:r>
            <a:r>
              <a:rPr lang="en-US" sz="1800" spc="-10" dirty="0" smtClean="0">
                <a:solidFill>
                  <a:srgbClr val="7030A0"/>
                </a:solidFill>
                <a:latin typeface="Arial"/>
                <a:cs typeface="Arial"/>
              </a:rPr>
              <a:t>epineurium, </a:t>
            </a:r>
            <a:r>
              <a:rPr lang="en-US" sz="1800" spc="-10" dirty="0" err="1" smtClean="0">
                <a:solidFill>
                  <a:srgbClr val="7030A0"/>
                </a:solidFill>
                <a:latin typeface="Arial"/>
                <a:cs typeface="Arial"/>
              </a:rPr>
              <a:t>perineurium</a:t>
            </a:r>
            <a:r>
              <a:rPr lang="en-US" sz="1800" spc="-10" dirty="0" smtClean="0">
                <a:solidFill>
                  <a:srgbClr val="7030A0"/>
                </a:solidFill>
                <a:latin typeface="Arial"/>
                <a:cs typeface="Arial"/>
              </a:rPr>
              <a:t> </a:t>
            </a:r>
            <a:r>
              <a:rPr lang="en-US" sz="1800" spc="-10" dirty="0" smtClean="0">
                <a:solidFill>
                  <a:schemeClr val="tx1"/>
                </a:solidFill>
                <a:latin typeface="Arial"/>
                <a:cs typeface="Arial"/>
              </a:rPr>
              <a:t>and</a:t>
            </a:r>
            <a:r>
              <a:rPr lang="en-US" sz="1800" spc="-10" dirty="0" smtClean="0">
                <a:solidFill>
                  <a:srgbClr val="7030A0"/>
                </a:solidFill>
                <a:latin typeface="Arial"/>
                <a:cs typeface="Arial"/>
              </a:rPr>
              <a:t> </a:t>
            </a:r>
            <a:r>
              <a:rPr lang="en-US" sz="1800" spc="-10" dirty="0" err="1" smtClean="0">
                <a:solidFill>
                  <a:srgbClr val="7030A0"/>
                </a:solidFill>
                <a:latin typeface="Arial"/>
                <a:cs typeface="Arial"/>
              </a:rPr>
              <a:t>endoneurium</a:t>
            </a:r>
            <a:endParaRPr sz="1800" dirty="0">
              <a:solidFill>
                <a:srgbClr val="7030A0"/>
              </a:solidFill>
              <a:latin typeface="Arial"/>
              <a:cs typeface="Arial"/>
            </a:endParaRPr>
          </a:p>
        </p:txBody>
      </p:sp>
      <p:grpSp>
        <p:nvGrpSpPr>
          <p:cNvPr id="4" name="object 4"/>
          <p:cNvGrpSpPr/>
          <p:nvPr/>
        </p:nvGrpSpPr>
        <p:grpSpPr>
          <a:xfrm>
            <a:off x="4191000" y="1638568"/>
            <a:ext cx="4566920" cy="3967429"/>
            <a:chOff x="4329112" y="1542999"/>
            <a:chExt cx="4566920" cy="4558030"/>
          </a:xfrm>
        </p:grpSpPr>
        <p:pic>
          <p:nvPicPr>
            <p:cNvPr id="5" name="object 5"/>
            <p:cNvPicPr/>
            <p:nvPr/>
          </p:nvPicPr>
          <p:blipFill>
            <a:blip r:embed="rId2" cstate="print"/>
            <a:stretch>
              <a:fillRect/>
            </a:stretch>
          </p:blipFill>
          <p:spPr>
            <a:xfrm>
              <a:off x="4357623" y="1571574"/>
              <a:ext cx="4509262" cy="4500626"/>
            </a:xfrm>
            <a:prstGeom prst="rect">
              <a:avLst/>
            </a:prstGeom>
          </p:spPr>
        </p:pic>
        <p:sp>
          <p:nvSpPr>
            <p:cNvPr id="6" name="object 6"/>
            <p:cNvSpPr/>
            <p:nvPr/>
          </p:nvSpPr>
          <p:spPr>
            <a:xfrm>
              <a:off x="4343400" y="1557286"/>
              <a:ext cx="4538345" cy="4529455"/>
            </a:xfrm>
            <a:custGeom>
              <a:avLst/>
              <a:gdLst/>
              <a:ahLst/>
              <a:cxnLst/>
              <a:rect l="l" t="t" r="r" b="b"/>
              <a:pathLst>
                <a:path w="4538345" h="4529455">
                  <a:moveTo>
                    <a:pt x="0" y="4529201"/>
                  </a:moveTo>
                  <a:lnTo>
                    <a:pt x="4537836" y="4529201"/>
                  </a:lnTo>
                  <a:lnTo>
                    <a:pt x="4537836" y="0"/>
                  </a:lnTo>
                  <a:lnTo>
                    <a:pt x="0" y="0"/>
                  </a:lnTo>
                  <a:lnTo>
                    <a:pt x="0" y="4529201"/>
                  </a:lnTo>
                  <a:close/>
                </a:path>
              </a:pathLst>
            </a:custGeom>
            <a:ln w="28575">
              <a:solidFill>
                <a:srgbClr val="DDDDDD"/>
              </a:solidFill>
            </a:ln>
          </p:spPr>
          <p:txBody>
            <a:bodyPr wrap="square" lIns="0" tIns="0" rIns="0" bIns="0" rtlCol="0"/>
            <a:lstStyle/>
            <a:p>
              <a:endParaRPr/>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6147752" y="1194358"/>
            <a:ext cx="1956727" cy="998334"/>
          </a:xfrm>
          <a:prstGeom prst="rect">
            <a:avLst/>
          </a:prstGeom>
        </p:spPr>
      </p:pic>
      <p:pic>
        <p:nvPicPr>
          <p:cNvPr id="4" name="object 4"/>
          <p:cNvPicPr/>
          <p:nvPr/>
        </p:nvPicPr>
        <p:blipFill>
          <a:blip r:embed="rId3" cstate="print"/>
          <a:stretch>
            <a:fillRect/>
          </a:stretch>
        </p:blipFill>
        <p:spPr>
          <a:xfrm>
            <a:off x="6489293" y="2957214"/>
            <a:ext cx="1937308" cy="1070502"/>
          </a:xfrm>
          <a:prstGeom prst="rect">
            <a:avLst/>
          </a:prstGeom>
        </p:spPr>
      </p:pic>
      <p:sp>
        <p:nvSpPr>
          <p:cNvPr id="6" name="object 6"/>
          <p:cNvSpPr txBox="1"/>
          <p:nvPr/>
        </p:nvSpPr>
        <p:spPr>
          <a:xfrm>
            <a:off x="386062" y="876640"/>
            <a:ext cx="8757938" cy="4433330"/>
          </a:xfrm>
          <a:prstGeom prst="rect">
            <a:avLst/>
          </a:prstGeom>
        </p:spPr>
        <p:txBody>
          <a:bodyPr vert="horz" wrap="square" lIns="0" tIns="12065" rIns="0" bIns="0" rtlCol="0">
            <a:spAutoFit/>
          </a:bodyPr>
          <a:lstStyle/>
          <a:p>
            <a:pPr marL="297815" marR="3474720" indent="-285750">
              <a:lnSpc>
                <a:spcPct val="120500"/>
              </a:lnSpc>
              <a:spcBef>
                <a:spcPts val="95"/>
              </a:spcBef>
              <a:buFont typeface="Wingdings" panose="05000000000000000000" pitchFamily="2" charset="2"/>
              <a:buChar char="v"/>
              <a:tabLst>
                <a:tab pos="210820" algn="l"/>
              </a:tabLst>
            </a:pPr>
            <a:endParaRPr lang="en-US" sz="1800" dirty="0" smtClean="0">
              <a:latin typeface="Arial"/>
              <a:cs typeface="Arial"/>
            </a:endParaRPr>
          </a:p>
          <a:p>
            <a:pPr marL="297815" marR="3474720" indent="-285750" algn="l">
              <a:lnSpc>
                <a:spcPct val="120500"/>
              </a:lnSpc>
              <a:spcBef>
                <a:spcPts val="95"/>
              </a:spcBef>
              <a:buFont typeface="Wingdings" panose="05000000000000000000" pitchFamily="2" charset="2"/>
              <a:buChar char="v"/>
              <a:tabLst>
                <a:tab pos="210820" algn="l"/>
              </a:tabLst>
            </a:pPr>
            <a:r>
              <a:rPr lang="en-US" sz="1800" dirty="0" smtClean="0">
                <a:solidFill>
                  <a:srgbClr val="FF0000"/>
                </a:solidFill>
                <a:latin typeface="Arial"/>
                <a:cs typeface="Arial"/>
              </a:rPr>
              <a:t>Epineurium</a:t>
            </a:r>
            <a:r>
              <a:rPr lang="en-US" sz="1800" dirty="0" smtClean="0">
                <a:latin typeface="Arial"/>
                <a:cs typeface="Arial"/>
              </a:rPr>
              <a:t> </a:t>
            </a:r>
            <a:r>
              <a:rPr lang="sr-Latn-RS" sz="1800" dirty="0" smtClean="0">
                <a:latin typeface="Arial"/>
                <a:cs typeface="Arial"/>
              </a:rPr>
              <a:t>is d</a:t>
            </a:r>
            <a:r>
              <a:rPr lang="en-US" sz="1800" dirty="0" err="1" smtClean="0">
                <a:latin typeface="Arial"/>
                <a:cs typeface="Arial"/>
              </a:rPr>
              <a:t>ense</a:t>
            </a:r>
            <a:r>
              <a:rPr lang="en-US" sz="1800" dirty="0" smtClean="0">
                <a:latin typeface="Arial"/>
                <a:cs typeface="Arial"/>
              </a:rPr>
              <a:t> irregular</a:t>
            </a:r>
            <a:r>
              <a:rPr lang="sr-Latn-RS" sz="1800" dirty="0" smtClean="0">
                <a:latin typeface="Arial"/>
                <a:cs typeface="Arial"/>
              </a:rPr>
              <a:t> </a:t>
            </a:r>
            <a:r>
              <a:rPr lang="en-US" sz="1800" dirty="0" smtClean="0">
                <a:latin typeface="Arial"/>
                <a:cs typeface="Arial"/>
              </a:rPr>
              <a:t>connective tissue that is the outer border of an entire nerve</a:t>
            </a:r>
            <a:r>
              <a:rPr lang="sr-Latn-RS" sz="1800" dirty="0" smtClean="0">
                <a:latin typeface="Arial"/>
                <a:cs typeface="Arial"/>
              </a:rPr>
              <a:t> </a:t>
            </a:r>
            <a:r>
              <a:rPr lang="en-US" sz="1800" dirty="0" smtClean="0">
                <a:latin typeface="Arial"/>
                <a:cs typeface="Arial"/>
              </a:rPr>
              <a:t>and encloses one or more bundled nerve fascicles</a:t>
            </a:r>
            <a:r>
              <a:rPr lang="sr-Latn-RS" sz="1800" dirty="0" smtClean="0">
                <a:latin typeface="Arial"/>
                <a:cs typeface="Arial"/>
              </a:rPr>
              <a:t>. It is extension of dura.</a:t>
            </a:r>
          </a:p>
          <a:p>
            <a:pPr marL="297815" marR="3474720" indent="-285750" algn="l">
              <a:lnSpc>
                <a:spcPct val="120500"/>
              </a:lnSpc>
              <a:spcBef>
                <a:spcPts val="95"/>
              </a:spcBef>
              <a:buFont typeface="Wingdings" panose="05000000000000000000" pitchFamily="2" charset="2"/>
              <a:buChar char="v"/>
              <a:tabLst>
                <a:tab pos="210820" algn="l"/>
              </a:tabLst>
            </a:pPr>
            <a:endParaRPr lang="en-US" sz="1800" dirty="0" smtClean="0">
              <a:latin typeface="Arial"/>
              <a:cs typeface="Arial"/>
            </a:endParaRPr>
          </a:p>
          <a:p>
            <a:pPr marL="297815" marR="3474720" indent="-285750" algn="l">
              <a:lnSpc>
                <a:spcPct val="120500"/>
              </a:lnSpc>
              <a:spcBef>
                <a:spcPts val="95"/>
              </a:spcBef>
              <a:buFont typeface="Wingdings" panose="05000000000000000000" pitchFamily="2" charset="2"/>
              <a:buChar char="v"/>
              <a:tabLst>
                <a:tab pos="210820" algn="l"/>
              </a:tabLst>
            </a:pPr>
            <a:r>
              <a:rPr lang="en-US" sz="1800" dirty="0" err="1" smtClean="0">
                <a:solidFill>
                  <a:srgbClr val="FF0000"/>
                </a:solidFill>
                <a:latin typeface="Arial"/>
                <a:cs typeface="Arial"/>
              </a:rPr>
              <a:t>Perineurium</a:t>
            </a:r>
            <a:r>
              <a:rPr lang="sr-Latn-RS" sz="1800" dirty="0" smtClean="0">
                <a:latin typeface="Arial"/>
                <a:cs typeface="Arial"/>
              </a:rPr>
              <a:t> is</a:t>
            </a:r>
            <a:r>
              <a:rPr lang="en-US" sz="1800" dirty="0" smtClean="0">
                <a:latin typeface="Arial"/>
                <a:cs typeface="Arial"/>
              </a:rPr>
              <a:t> layer that</a:t>
            </a:r>
            <a:r>
              <a:rPr lang="sr-Latn-RS" sz="1800" dirty="0" smtClean="0">
                <a:latin typeface="Arial"/>
                <a:cs typeface="Arial"/>
              </a:rPr>
              <a:t> </a:t>
            </a:r>
            <a:r>
              <a:rPr lang="en-US" sz="1800" dirty="0" smtClean="0">
                <a:latin typeface="Arial"/>
                <a:cs typeface="Arial"/>
              </a:rPr>
              <a:t>bounds one fascicle</a:t>
            </a:r>
            <a:r>
              <a:rPr lang="sr-Latn-RS" sz="1800" dirty="0" smtClean="0">
                <a:latin typeface="Arial"/>
                <a:cs typeface="Arial"/>
              </a:rPr>
              <a:t> made up from flattened c</a:t>
            </a:r>
            <a:r>
              <a:rPr lang="en-US" sz="1800" dirty="0" smtClean="0">
                <a:latin typeface="Arial"/>
                <a:cs typeface="Arial"/>
              </a:rPr>
              <a:t>ell</a:t>
            </a:r>
            <a:r>
              <a:rPr lang="sr-Latn-RS" sz="1800" dirty="0" smtClean="0">
                <a:latin typeface="Arial"/>
                <a:cs typeface="Arial"/>
              </a:rPr>
              <a:t>s.</a:t>
            </a:r>
            <a:r>
              <a:rPr lang="en-US" sz="1800" dirty="0" smtClean="0">
                <a:latin typeface="Arial"/>
                <a:cs typeface="Arial"/>
              </a:rPr>
              <a:t> It is extension of </a:t>
            </a:r>
            <a:r>
              <a:rPr lang="sr-Latn-RS" sz="1800" dirty="0" smtClean="0">
                <a:latin typeface="Arial"/>
                <a:cs typeface="Arial"/>
              </a:rPr>
              <a:t>arachnoidea.  </a:t>
            </a:r>
          </a:p>
          <a:p>
            <a:pPr marL="297815" marR="3474720" indent="-285750" algn="l">
              <a:lnSpc>
                <a:spcPct val="120500"/>
              </a:lnSpc>
              <a:spcBef>
                <a:spcPts val="95"/>
              </a:spcBef>
              <a:buFont typeface="Wingdings" panose="05000000000000000000" pitchFamily="2" charset="2"/>
              <a:buChar char="v"/>
              <a:tabLst>
                <a:tab pos="210820" algn="l"/>
              </a:tabLst>
            </a:pPr>
            <a:endParaRPr lang="sr-Latn-RS" sz="1800" dirty="0" smtClean="0">
              <a:latin typeface="Arial"/>
              <a:cs typeface="Arial"/>
            </a:endParaRPr>
          </a:p>
          <a:p>
            <a:pPr marL="297815" marR="3474720" indent="-285750" algn="l">
              <a:lnSpc>
                <a:spcPct val="120500"/>
              </a:lnSpc>
              <a:spcBef>
                <a:spcPts val="95"/>
              </a:spcBef>
              <a:buFont typeface="Wingdings" panose="05000000000000000000" pitchFamily="2" charset="2"/>
              <a:buChar char="v"/>
              <a:tabLst>
                <a:tab pos="210820" algn="l"/>
              </a:tabLst>
            </a:pPr>
            <a:r>
              <a:rPr lang="en-US" sz="1800" dirty="0" err="1" smtClean="0">
                <a:solidFill>
                  <a:srgbClr val="FF0000"/>
                </a:solidFill>
                <a:latin typeface="Arial"/>
                <a:cs typeface="Arial"/>
              </a:rPr>
              <a:t>Endoneurium</a:t>
            </a:r>
            <a:r>
              <a:rPr lang="en-US" sz="1800" dirty="0" smtClean="0">
                <a:latin typeface="Arial"/>
                <a:cs typeface="Arial"/>
              </a:rPr>
              <a:t>: Loose connective tissue between </a:t>
            </a:r>
            <a:r>
              <a:rPr lang="sr-Latn-RS" sz="1800" dirty="0" smtClean="0">
                <a:latin typeface="Arial"/>
                <a:cs typeface="Arial"/>
              </a:rPr>
              <a:t>m</a:t>
            </a:r>
            <a:r>
              <a:rPr lang="en-US" sz="1800" dirty="0" err="1" smtClean="0">
                <a:latin typeface="Arial"/>
                <a:cs typeface="Arial"/>
              </a:rPr>
              <a:t>yelinated</a:t>
            </a:r>
            <a:r>
              <a:rPr lang="sr-Latn-RS" sz="1800" dirty="0" smtClean="0">
                <a:latin typeface="Arial"/>
                <a:cs typeface="Arial"/>
              </a:rPr>
              <a:t> </a:t>
            </a:r>
            <a:r>
              <a:rPr lang="en-US" sz="1800" dirty="0" smtClean="0">
                <a:latin typeface="Arial"/>
                <a:cs typeface="Arial"/>
              </a:rPr>
              <a:t>and </a:t>
            </a:r>
            <a:r>
              <a:rPr lang="en-US" sz="1800" dirty="0" err="1" smtClean="0">
                <a:latin typeface="Arial"/>
                <a:cs typeface="Arial"/>
              </a:rPr>
              <a:t>ensheathed</a:t>
            </a:r>
            <a:r>
              <a:rPr lang="en-US" sz="1800" dirty="0" smtClean="0">
                <a:latin typeface="Arial"/>
                <a:cs typeface="Arial"/>
              </a:rPr>
              <a:t> axons</a:t>
            </a:r>
            <a:r>
              <a:rPr lang="sr-Latn-RS" sz="1800" dirty="0" smtClean="0">
                <a:latin typeface="Arial"/>
                <a:cs typeface="Arial"/>
              </a:rPr>
              <a:t>. Contains Schwan cells, fibroblasts, mast cells etc...</a:t>
            </a:r>
            <a:endParaRPr sz="1800" dirty="0">
              <a:latin typeface="Arial"/>
              <a:cs typeface="Arial"/>
            </a:endParaRPr>
          </a:p>
        </p:txBody>
      </p:sp>
      <p:pic>
        <p:nvPicPr>
          <p:cNvPr id="9" name="object 9"/>
          <p:cNvPicPr/>
          <p:nvPr/>
        </p:nvPicPr>
        <p:blipFill>
          <a:blip r:embed="rId4" cstate="print"/>
          <a:stretch>
            <a:fillRect/>
          </a:stretch>
        </p:blipFill>
        <p:spPr>
          <a:xfrm>
            <a:off x="6849590" y="4648200"/>
            <a:ext cx="1254889" cy="1136630"/>
          </a:xfrm>
          <a:prstGeom prst="rect">
            <a:avLst/>
          </a:prstGeom>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20559" y="196545"/>
            <a:ext cx="7502880" cy="677352"/>
          </a:xfrm>
          <a:prstGeom prst="rect">
            <a:avLst/>
          </a:prstGeom>
        </p:spPr>
        <p:txBody>
          <a:bodyPr vert="horz" wrap="square" lIns="0" tIns="122161" rIns="0" bIns="0" rtlCol="0">
            <a:spAutoFit/>
          </a:bodyPr>
          <a:lstStyle/>
          <a:p>
            <a:pPr marL="2869565">
              <a:lnSpc>
                <a:spcPct val="100000"/>
              </a:lnSpc>
              <a:spcBef>
                <a:spcPts val="100"/>
              </a:spcBef>
            </a:pPr>
            <a:r>
              <a:rPr lang="sr-Latn-RS" spc="-35" dirty="0" smtClean="0"/>
              <a:t>Ganglion</a:t>
            </a:r>
            <a:endParaRPr spc="-35" dirty="0"/>
          </a:p>
        </p:txBody>
      </p:sp>
      <p:sp>
        <p:nvSpPr>
          <p:cNvPr id="3" name="object 3"/>
          <p:cNvSpPr txBox="1"/>
          <p:nvPr/>
        </p:nvSpPr>
        <p:spPr>
          <a:xfrm>
            <a:off x="304800" y="1905000"/>
            <a:ext cx="3924935" cy="3388748"/>
          </a:xfrm>
          <a:prstGeom prst="rect">
            <a:avLst/>
          </a:prstGeom>
        </p:spPr>
        <p:txBody>
          <a:bodyPr vert="horz" wrap="square" lIns="0" tIns="13335" rIns="0" bIns="0" rtlCol="0">
            <a:spAutoFit/>
          </a:bodyPr>
          <a:lstStyle/>
          <a:p>
            <a:pPr marL="355600" marR="57785" indent="-342900">
              <a:lnSpc>
                <a:spcPct val="120000"/>
              </a:lnSpc>
              <a:spcBef>
                <a:spcPts val="105"/>
              </a:spcBef>
              <a:buFont typeface="Wingdings" panose="05000000000000000000" pitchFamily="2" charset="2"/>
              <a:buChar char="v"/>
              <a:tabLst>
                <a:tab pos="355600" algn="l"/>
              </a:tabLst>
            </a:pPr>
            <a:r>
              <a:rPr lang="en-US" sz="1800" dirty="0" smtClean="0">
                <a:latin typeface="Arial"/>
                <a:cs typeface="Arial"/>
              </a:rPr>
              <a:t>Nerve cell bodies outside the CNS can group together to form ganglia</a:t>
            </a:r>
            <a:endParaRPr lang="sr-Latn-RS" sz="1800" dirty="0" smtClean="0">
              <a:latin typeface="Arial"/>
              <a:cs typeface="Arial"/>
            </a:endParaRPr>
          </a:p>
          <a:p>
            <a:pPr marL="355600" marR="57785" indent="-342900">
              <a:lnSpc>
                <a:spcPct val="120000"/>
              </a:lnSpc>
              <a:spcBef>
                <a:spcPts val="105"/>
              </a:spcBef>
              <a:buFont typeface="Wingdings" panose="05000000000000000000" pitchFamily="2" charset="2"/>
              <a:buChar char="v"/>
              <a:tabLst>
                <a:tab pos="355600" algn="l"/>
              </a:tabLst>
            </a:pPr>
            <a:endParaRPr lang="en-US" sz="1800" dirty="0" smtClean="0">
              <a:latin typeface="Arial"/>
              <a:cs typeface="Arial"/>
            </a:endParaRPr>
          </a:p>
          <a:p>
            <a:pPr marL="355600" marR="57785" indent="-342900">
              <a:lnSpc>
                <a:spcPct val="120000"/>
              </a:lnSpc>
              <a:spcBef>
                <a:spcPts val="105"/>
              </a:spcBef>
              <a:buFont typeface="Wingdings" panose="05000000000000000000" pitchFamily="2" charset="2"/>
              <a:buChar char="v"/>
              <a:tabLst>
                <a:tab pos="355600" algn="l"/>
              </a:tabLst>
            </a:pPr>
            <a:r>
              <a:rPr lang="en-US" sz="1800" dirty="0" smtClean="0">
                <a:latin typeface="Arial"/>
                <a:cs typeface="Arial"/>
              </a:rPr>
              <a:t>Ganglia stand in the way of peripheral nerves</a:t>
            </a:r>
            <a:endParaRPr lang="sr-Latn-RS" sz="1800" dirty="0" smtClean="0">
              <a:latin typeface="Arial"/>
              <a:cs typeface="Arial"/>
            </a:endParaRPr>
          </a:p>
          <a:p>
            <a:pPr marL="355600" marR="57785" indent="-342900">
              <a:lnSpc>
                <a:spcPct val="120000"/>
              </a:lnSpc>
              <a:spcBef>
                <a:spcPts val="105"/>
              </a:spcBef>
              <a:buFont typeface="Wingdings" panose="05000000000000000000" pitchFamily="2" charset="2"/>
              <a:buChar char="v"/>
              <a:tabLst>
                <a:tab pos="355600" algn="l"/>
              </a:tabLst>
            </a:pPr>
            <a:endParaRPr lang="en-US" sz="1800" dirty="0" smtClean="0">
              <a:latin typeface="Arial"/>
              <a:cs typeface="Arial"/>
            </a:endParaRPr>
          </a:p>
          <a:p>
            <a:pPr marL="355600" marR="57785" indent="-342900">
              <a:lnSpc>
                <a:spcPct val="120000"/>
              </a:lnSpc>
              <a:spcBef>
                <a:spcPts val="105"/>
              </a:spcBef>
              <a:buFont typeface="Wingdings" panose="05000000000000000000" pitchFamily="2" charset="2"/>
              <a:buChar char="v"/>
              <a:tabLst>
                <a:tab pos="355600" algn="l"/>
              </a:tabLst>
            </a:pPr>
            <a:r>
              <a:rPr lang="en-US" sz="1800" dirty="0" smtClean="0">
                <a:latin typeface="Arial"/>
                <a:cs typeface="Arial"/>
              </a:rPr>
              <a:t>According to histological organization, they are divided into </a:t>
            </a:r>
            <a:r>
              <a:rPr lang="en-US" sz="1800" dirty="0" smtClean="0">
                <a:solidFill>
                  <a:srgbClr val="7030A0"/>
                </a:solidFill>
                <a:latin typeface="Arial"/>
                <a:cs typeface="Arial"/>
              </a:rPr>
              <a:t>sensory</a:t>
            </a:r>
            <a:r>
              <a:rPr lang="en-US" sz="1800" dirty="0" smtClean="0">
                <a:latin typeface="Arial"/>
                <a:cs typeface="Arial"/>
              </a:rPr>
              <a:t> and </a:t>
            </a:r>
            <a:r>
              <a:rPr lang="en-US" sz="1800" dirty="0" smtClean="0">
                <a:solidFill>
                  <a:srgbClr val="7030A0"/>
                </a:solidFill>
                <a:latin typeface="Arial"/>
                <a:cs typeface="Arial"/>
              </a:rPr>
              <a:t>autonomic</a:t>
            </a:r>
            <a:r>
              <a:rPr lang="en-US" sz="1800" dirty="0" smtClean="0">
                <a:latin typeface="Arial"/>
                <a:cs typeface="Arial"/>
              </a:rPr>
              <a:t> (vegetative) ganglia</a:t>
            </a:r>
            <a:endParaRPr lang="ru-RU" sz="1800" dirty="0">
              <a:latin typeface="Arial"/>
              <a:cs typeface="Arial"/>
            </a:endParaRPr>
          </a:p>
        </p:txBody>
      </p:sp>
      <p:grpSp>
        <p:nvGrpSpPr>
          <p:cNvPr id="4" name="object 4"/>
          <p:cNvGrpSpPr/>
          <p:nvPr/>
        </p:nvGrpSpPr>
        <p:grpSpPr>
          <a:xfrm>
            <a:off x="4994275" y="1350899"/>
            <a:ext cx="3870325" cy="4912360"/>
            <a:chOff x="4994275" y="1350899"/>
            <a:chExt cx="3870325" cy="4912360"/>
          </a:xfrm>
        </p:grpSpPr>
        <p:pic>
          <p:nvPicPr>
            <p:cNvPr id="5" name="object 5"/>
            <p:cNvPicPr/>
            <p:nvPr/>
          </p:nvPicPr>
          <p:blipFill>
            <a:blip r:embed="rId2" cstate="print"/>
            <a:stretch>
              <a:fillRect/>
            </a:stretch>
          </p:blipFill>
          <p:spPr>
            <a:xfrm>
              <a:off x="5000625" y="1357249"/>
              <a:ext cx="3857625" cy="4899075"/>
            </a:xfrm>
            <a:prstGeom prst="rect">
              <a:avLst/>
            </a:prstGeom>
          </p:spPr>
        </p:pic>
        <p:sp>
          <p:nvSpPr>
            <p:cNvPr id="6" name="object 6"/>
            <p:cNvSpPr/>
            <p:nvPr/>
          </p:nvSpPr>
          <p:spPr>
            <a:xfrm>
              <a:off x="5000625" y="1357249"/>
              <a:ext cx="3857625" cy="4899660"/>
            </a:xfrm>
            <a:custGeom>
              <a:avLst/>
              <a:gdLst/>
              <a:ahLst/>
              <a:cxnLst/>
              <a:rect l="l" t="t" r="r" b="b"/>
              <a:pathLst>
                <a:path w="3857625" h="4899660">
                  <a:moveTo>
                    <a:pt x="271779" y="4899075"/>
                  </a:moveTo>
                  <a:lnTo>
                    <a:pt x="222923" y="4894696"/>
                  </a:lnTo>
                  <a:lnTo>
                    <a:pt x="176941" y="4882070"/>
                  </a:lnTo>
                  <a:lnTo>
                    <a:pt x="134601" y="4861965"/>
                  </a:lnTo>
                  <a:lnTo>
                    <a:pt x="96669" y="4835149"/>
                  </a:lnTo>
                  <a:lnTo>
                    <a:pt x="63914" y="4802388"/>
                  </a:lnTo>
                  <a:lnTo>
                    <a:pt x="37102" y="4764452"/>
                  </a:lnTo>
                  <a:lnTo>
                    <a:pt x="17001" y="4722106"/>
                  </a:lnTo>
                  <a:lnTo>
                    <a:pt x="4378" y="4676118"/>
                  </a:lnTo>
                  <a:lnTo>
                    <a:pt x="0" y="4627257"/>
                  </a:lnTo>
                  <a:lnTo>
                    <a:pt x="0" y="271906"/>
                  </a:lnTo>
                  <a:lnTo>
                    <a:pt x="4378" y="223046"/>
                  </a:lnTo>
                  <a:lnTo>
                    <a:pt x="17001" y="177052"/>
                  </a:lnTo>
                  <a:lnTo>
                    <a:pt x="37102" y="134695"/>
                  </a:lnTo>
                  <a:lnTo>
                    <a:pt x="63914" y="96743"/>
                  </a:lnTo>
                  <a:lnTo>
                    <a:pt x="96669" y="63967"/>
                  </a:lnTo>
                  <a:lnTo>
                    <a:pt x="134601" y="37135"/>
                  </a:lnTo>
                  <a:lnTo>
                    <a:pt x="176941" y="17017"/>
                  </a:lnTo>
                  <a:lnTo>
                    <a:pt x="222923" y="4382"/>
                  </a:lnTo>
                  <a:lnTo>
                    <a:pt x="271779" y="0"/>
                  </a:lnTo>
                  <a:lnTo>
                    <a:pt x="3585845" y="0"/>
                  </a:lnTo>
                  <a:lnTo>
                    <a:pt x="3634701" y="4382"/>
                  </a:lnTo>
                  <a:lnTo>
                    <a:pt x="3680683" y="17017"/>
                  </a:lnTo>
                  <a:lnTo>
                    <a:pt x="3723023" y="37135"/>
                  </a:lnTo>
                  <a:lnTo>
                    <a:pt x="3760955" y="63967"/>
                  </a:lnTo>
                  <a:lnTo>
                    <a:pt x="3793710" y="96743"/>
                  </a:lnTo>
                  <a:lnTo>
                    <a:pt x="3820522" y="134695"/>
                  </a:lnTo>
                  <a:lnTo>
                    <a:pt x="3840623" y="177052"/>
                  </a:lnTo>
                  <a:lnTo>
                    <a:pt x="3853246" y="223046"/>
                  </a:lnTo>
                  <a:lnTo>
                    <a:pt x="3857625" y="271906"/>
                  </a:lnTo>
                  <a:lnTo>
                    <a:pt x="3857625" y="4627257"/>
                  </a:lnTo>
                  <a:lnTo>
                    <a:pt x="3853246" y="4676118"/>
                  </a:lnTo>
                  <a:lnTo>
                    <a:pt x="3840623" y="4722106"/>
                  </a:lnTo>
                  <a:lnTo>
                    <a:pt x="3820522" y="4764452"/>
                  </a:lnTo>
                  <a:lnTo>
                    <a:pt x="3793710" y="4802388"/>
                  </a:lnTo>
                  <a:lnTo>
                    <a:pt x="3760955" y="4835149"/>
                  </a:lnTo>
                  <a:lnTo>
                    <a:pt x="3723023" y="4861965"/>
                  </a:lnTo>
                  <a:lnTo>
                    <a:pt x="3680683" y="4882070"/>
                  </a:lnTo>
                  <a:lnTo>
                    <a:pt x="3634701" y="4894696"/>
                  </a:lnTo>
                  <a:lnTo>
                    <a:pt x="3585845" y="4899075"/>
                  </a:lnTo>
                  <a:lnTo>
                    <a:pt x="271779" y="4899075"/>
                  </a:lnTo>
                  <a:close/>
                </a:path>
              </a:pathLst>
            </a:custGeom>
            <a:ln w="12700">
              <a:solidFill>
                <a:srgbClr val="000000"/>
              </a:solidFill>
            </a:ln>
          </p:spPr>
          <p:txBody>
            <a:bodyPr wrap="square" lIns="0" tIns="0" rIns="0" bIns="0" rtlCol="0"/>
            <a:lstStyle/>
            <a:p>
              <a:endParaRPr/>
            </a:p>
          </p:txBody>
        </p:sp>
      </p:gr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20559" y="196545"/>
            <a:ext cx="7502880" cy="677352"/>
          </a:xfrm>
          <a:prstGeom prst="rect">
            <a:avLst/>
          </a:prstGeom>
        </p:spPr>
        <p:txBody>
          <a:bodyPr vert="horz" wrap="square" lIns="0" tIns="122161" rIns="0" bIns="0" rtlCol="0">
            <a:spAutoFit/>
          </a:bodyPr>
          <a:lstStyle/>
          <a:p>
            <a:pPr marL="2869565">
              <a:lnSpc>
                <a:spcPct val="100000"/>
              </a:lnSpc>
              <a:spcBef>
                <a:spcPts val="100"/>
              </a:spcBef>
            </a:pPr>
            <a:r>
              <a:rPr lang="sr-Latn-RS" spc="-35" dirty="0"/>
              <a:t>Ganglion</a:t>
            </a:r>
            <a:endParaRPr spc="-35" dirty="0"/>
          </a:p>
        </p:txBody>
      </p:sp>
      <p:sp>
        <p:nvSpPr>
          <p:cNvPr id="3" name="object 3"/>
          <p:cNvSpPr txBox="1"/>
          <p:nvPr/>
        </p:nvSpPr>
        <p:spPr>
          <a:xfrm>
            <a:off x="221615" y="2067560"/>
            <a:ext cx="3927475" cy="2697662"/>
          </a:xfrm>
          <a:prstGeom prst="rect">
            <a:avLst/>
          </a:prstGeom>
        </p:spPr>
        <p:txBody>
          <a:bodyPr vert="horz" wrap="square" lIns="0" tIns="12700" rIns="0" bIns="0" rtlCol="0">
            <a:spAutoFit/>
          </a:bodyPr>
          <a:lstStyle/>
          <a:p>
            <a:pPr marL="355600" marR="62230" indent="-342900">
              <a:lnSpc>
                <a:spcPct val="120400"/>
              </a:lnSpc>
              <a:spcBef>
                <a:spcPts val="100"/>
              </a:spcBef>
              <a:buFont typeface="Wingdings" panose="05000000000000000000" pitchFamily="2" charset="2"/>
              <a:buChar char="v"/>
              <a:tabLst>
                <a:tab pos="355600" algn="l"/>
              </a:tabLst>
            </a:pPr>
            <a:r>
              <a:rPr lang="en-US" sz="1800" dirty="0" smtClean="0">
                <a:latin typeface="Arial"/>
                <a:cs typeface="Arial"/>
              </a:rPr>
              <a:t>Sensory ganglia </a:t>
            </a:r>
            <a:r>
              <a:rPr lang="en-US" sz="1800" dirty="0" smtClean="0">
                <a:solidFill>
                  <a:srgbClr val="7030A0"/>
                </a:solidFill>
                <a:latin typeface="Arial"/>
                <a:cs typeface="Arial"/>
              </a:rPr>
              <a:t>include </a:t>
            </a:r>
            <a:r>
              <a:rPr lang="sr-Latn-RS" sz="1800" dirty="0" smtClean="0">
                <a:solidFill>
                  <a:srgbClr val="7030A0"/>
                </a:solidFill>
                <a:latin typeface="Arial"/>
                <a:cs typeface="Arial"/>
              </a:rPr>
              <a:t>dorsal root </a:t>
            </a:r>
            <a:r>
              <a:rPr lang="sr-Latn-RS" sz="1800" dirty="0" smtClean="0">
                <a:latin typeface="Arial"/>
                <a:cs typeface="Arial"/>
              </a:rPr>
              <a:t>and </a:t>
            </a:r>
            <a:r>
              <a:rPr lang="sr-Latn-RS" sz="1800" dirty="0" smtClean="0">
                <a:solidFill>
                  <a:srgbClr val="7030A0"/>
                </a:solidFill>
                <a:latin typeface="Arial"/>
                <a:cs typeface="Arial"/>
              </a:rPr>
              <a:t>sensory ganglia of cranial nerves</a:t>
            </a:r>
            <a:endParaRPr lang="sr-Latn-RS" sz="1800" dirty="0" smtClean="0">
              <a:solidFill>
                <a:srgbClr val="7030A0"/>
              </a:solidFill>
              <a:latin typeface="Arial"/>
              <a:cs typeface="Arial"/>
            </a:endParaRPr>
          </a:p>
          <a:p>
            <a:pPr marL="355600" marR="62230" indent="-342900">
              <a:lnSpc>
                <a:spcPct val="120400"/>
              </a:lnSpc>
              <a:spcBef>
                <a:spcPts val="100"/>
              </a:spcBef>
              <a:buFont typeface="Wingdings" panose="05000000000000000000" pitchFamily="2" charset="2"/>
              <a:buChar char="v"/>
              <a:tabLst>
                <a:tab pos="355600" algn="l"/>
              </a:tabLst>
            </a:pPr>
            <a:endParaRPr lang="en-US" sz="1800" dirty="0" smtClean="0">
              <a:latin typeface="Arial"/>
              <a:cs typeface="Arial"/>
            </a:endParaRPr>
          </a:p>
          <a:p>
            <a:pPr marL="355600" marR="62230" indent="-342900">
              <a:lnSpc>
                <a:spcPct val="120400"/>
              </a:lnSpc>
              <a:spcBef>
                <a:spcPts val="100"/>
              </a:spcBef>
              <a:buFont typeface="Wingdings" panose="05000000000000000000" pitchFamily="2" charset="2"/>
              <a:buChar char="v"/>
              <a:tabLst>
                <a:tab pos="355600" algn="l"/>
              </a:tabLst>
            </a:pPr>
            <a:r>
              <a:rPr lang="en-US" sz="1800" dirty="0" smtClean="0">
                <a:latin typeface="Arial"/>
                <a:cs typeface="Arial"/>
              </a:rPr>
              <a:t>Autonomic ganglia belong to the ANS and include </a:t>
            </a:r>
            <a:r>
              <a:rPr lang="en-US" sz="1800" dirty="0" smtClean="0">
                <a:solidFill>
                  <a:srgbClr val="7030A0"/>
                </a:solidFill>
                <a:latin typeface="Arial"/>
                <a:cs typeface="Arial"/>
              </a:rPr>
              <a:t>sympathetic</a:t>
            </a:r>
            <a:r>
              <a:rPr lang="en-US" sz="1800" dirty="0" smtClean="0">
                <a:latin typeface="Arial"/>
                <a:cs typeface="Arial"/>
              </a:rPr>
              <a:t> and </a:t>
            </a:r>
            <a:r>
              <a:rPr lang="en-US" sz="1800" dirty="0" smtClean="0">
                <a:solidFill>
                  <a:srgbClr val="7030A0"/>
                </a:solidFill>
                <a:latin typeface="Arial"/>
                <a:cs typeface="Arial"/>
              </a:rPr>
              <a:t>parasympathetic</a:t>
            </a:r>
            <a:r>
              <a:rPr lang="en-US" sz="1800" dirty="0" smtClean="0">
                <a:latin typeface="Arial"/>
                <a:cs typeface="Arial"/>
              </a:rPr>
              <a:t> ganglia (no significant histological differences)</a:t>
            </a:r>
            <a:endParaRPr sz="1800" dirty="0">
              <a:latin typeface="Arial"/>
              <a:cs typeface="Arial"/>
            </a:endParaRPr>
          </a:p>
        </p:txBody>
      </p:sp>
      <p:grpSp>
        <p:nvGrpSpPr>
          <p:cNvPr id="4" name="object 4"/>
          <p:cNvGrpSpPr/>
          <p:nvPr/>
        </p:nvGrpSpPr>
        <p:grpSpPr>
          <a:xfrm>
            <a:off x="4994275" y="1350899"/>
            <a:ext cx="3870325" cy="4912360"/>
            <a:chOff x="4994275" y="1350899"/>
            <a:chExt cx="3870325" cy="4912360"/>
          </a:xfrm>
        </p:grpSpPr>
        <p:pic>
          <p:nvPicPr>
            <p:cNvPr id="5" name="object 5"/>
            <p:cNvPicPr/>
            <p:nvPr/>
          </p:nvPicPr>
          <p:blipFill>
            <a:blip r:embed="rId2" cstate="print"/>
            <a:stretch>
              <a:fillRect/>
            </a:stretch>
          </p:blipFill>
          <p:spPr>
            <a:xfrm>
              <a:off x="5000625" y="1357249"/>
              <a:ext cx="3857625" cy="4899075"/>
            </a:xfrm>
            <a:prstGeom prst="rect">
              <a:avLst/>
            </a:prstGeom>
          </p:spPr>
        </p:pic>
        <p:sp>
          <p:nvSpPr>
            <p:cNvPr id="6" name="object 6"/>
            <p:cNvSpPr/>
            <p:nvPr/>
          </p:nvSpPr>
          <p:spPr>
            <a:xfrm>
              <a:off x="5000625" y="1357249"/>
              <a:ext cx="3857625" cy="4899660"/>
            </a:xfrm>
            <a:custGeom>
              <a:avLst/>
              <a:gdLst/>
              <a:ahLst/>
              <a:cxnLst/>
              <a:rect l="l" t="t" r="r" b="b"/>
              <a:pathLst>
                <a:path w="3857625" h="4899660">
                  <a:moveTo>
                    <a:pt x="271779" y="4899075"/>
                  </a:moveTo>
                  <a:lnTo>
                    <a:pt x="222923" y="4894696"/>
                  </a:lnTo>
                  <a:lnTo>
                    <a:pt x="176941" y="4882070"/>
                  </a:lnTo>
                  <a:lnTo>
                    <a:pt x="134601" y="4861965"/>
                  </a:lnTo>
                  <a:lnTo>
                    <a:pt x="96669" y="4835149"/>
                  </a:lnTo>
                  <a:lnTo>
                    <a:pt x="63914" y="4802388"/>
                  </a:lnTo>
                  <a:lnTo>
                    <a:pt x="37102" y="4764452"/>
                  </a:lnTo>
                  <a:lnTo>
                    <a:pt x="17001" y="4722106"/>
                  </a:lnTo>
                  <a:lnTo>
                    <a:pt x="4378" y="4676118"/>
                  </a:lnTo>
                  <a:lnTo>
                    <a:pt x="0" y="4627257"/>
                  </a:lnTo>
                  <a:lnTo>
                    <a:pt x="0" y="271906"/>
                  </a:lnTo>
                  <a:lnTo>
                    <a:pt x="4378" y="223046"/>
                  </a:lnTo>
                  <a:lnTo>
                    <a:pt x="17001" y="177052"/>
                  </a:lnTo>
                  <a:lnTo>
                    <a:pt x="37102" y="134695"/>
                  </a:lnTo>
                  <a:lnTo>
                    <a:pt x="63914" y="96743"/>
                  </a:lnTo>
                  <a:lnTo>
                    <a:pt x="96669" y="63967"/>
                  </a:lnTo>
                  <a:lnTo>
                    <a:pt x="134601" y="37135"/>
                  </a:lnTo>
                  <a:lnTo>
                    <a:pt x="176941" y="17017"/>
                  </a:lnTo>
                  <a:lnTo>
                    <a:pt x="222923" y="4382"/>
                  </a:lnTo>
                  <a:lnTo>
                    <a:pt x="271779" y="0"/>
                  </a:lnTo>
                  <a:lnTo>
                    <a:pt x="3585845" y="0"/>
                  </a:lnTo>
                  <a:lnTo>
                    <a:pt x="3634701" y="4382"/>
                  </a:lnTo>
                  <a:lnTo>
                    <a:pt x="3680683" y="17017"/>
                  </a:lnTo>
                  <a:lnTo>
                    <a:pt x="3723023" y="37135"/>
                  </a:lnTo>
                  <a:lnTo>
                    <a:pt x="3760955" y="63967"/>
                  </a:lnTo>
                  <a:lnTo>
                    <a:pt x="3793710" y="96743"/>
                  </a:lnTo>
                  <a:lnTo>
                    <a:pt x="3820522" y="134695"/>
                  </a:lnTo>
                  <a:lnTo>
                    <a:pt x="3840623" y="177052"/>
                  </a:lnTo>
                  <a:lnTo>
                    <a:pt x="3853246" y="223046"/>
                  </a:lnTo>
                  <a:lnTo>
                    <a:pt x="3857625" y="271906"/>
                  </a:lnTo>
                  <a:lnTo>
                    <a:pt x="3857625" y="4627257"/>
                  </a:lnTo>
                  <a:lnTo>
                    <a:pt x="3853246" y="4676118"/>
                  </a:lnTo>
                  <a:lnTo>
                    <a:pt x="3840623" y="4722106"/>
                  </a:lnTo>
                  <a:lnTo>
                    <a:pt x="3820522" y="4764452"/>
                  </a:lnTo>
                  <a:lnTo>
                    <a:pt x="3793710" y="4802388"/>
                  </a:lnTo>
                  <a:lnTo>
                    <a:pt x="3760955" y="4835149"/>
                  </a:lnTo>
                  <a:lnTo>
                    <a:pt x="3723023" y="4861965"/>
                  </a:lnTo>
                  <a:lnTo>
                    <a:pt x="3680683" y="4882070"/>
                  </a:lnTo>
                  <a:lnTo>
                    <a:pt x="3634701" y="4894696"/>
                  </a:lnTo>
                  <a:lnTo>
                    <a:pt x="3585845" y="4899075"/>
                  </a:lnTo>
                  <a:lnTo>
                    <a:pt x="271779" y="4899075"/>
                  </a:lnTo>
                  <a:close/>
                </a:path>
              </a:pathLst>
            </a:custGeom>
            <a:ln w="12700">
              <a:solidFill>
                <a:srgbClr val="000000"/>
              </a:solidFill>
            </a:ln>
          </p:spPr>
          <p:txBody>
            <a:bodyPr wrap="square" lIns="0" tIns="0" rIns="0" bIns="0" rtlCol="0"/>
            <a:lstStyle/>
            <a:p>
              <a:endParaRPr/>
            </a:p>
          </p:txBody>
        </p:sp>
      </p:gr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20559" y="196545"/>
            <a:ext cx="7502880" cy="677352"/>
          </a:xfrm>
          <a:prstGeom prst="rect">
            <a:avLst/>
          </a:prstGeom>
        </p:spPr>
        <p:txBody>
          <a:bodyPr vert="horz" wrap="square" lIns="0" tIns="122161" rIns="0" bIns="0" rtlCol="0">
            <a:spAutoFit/>
          </a:bodyPr>
          <a:lstStyle/>
          <a:p>
            <a:pPr marL="1781810">
              <a:lnSpc>
                <a:spcPct val="100000"/>
              </a:lnSpc>
              <a:spcBef>
                <a:spcPts val="100"/>
              </a:spcBef>
            </a:pPr>
            <a:r>
              <a:rPr lang="sr-Latn-RS" dirty="0" smtClean="0"/>
              <a:t>Dorsal root </a:t>
            </a:r>
            <a:r>
              <a:rPr lang="sr-Latn-RS" dirty="0" smtClean="0"/>
              <a:t>ganglia</a:t>
            </a:r>
            <a:endParaRPr spc="-10" dirty="0"/>
          </a:p>
        </p:txBody>
      </p:sp>
      <p:sp>
        <p:nvSpPr>
          <p:cNvPr id="3" name="object 3"/>
          <p:cNvSpPr txBox="1"/>
          <p:nvPr/>
        </p:nvSpPr>
        <p:spPr>
          <a:xfrm>
            <a:off x="228600" y="1643517"/>
            <a:ext cx="5943600" cy="4398768"/>
          </a:xfrm>
          <a:prstGeom prst="rect">
            <a:avLst/>
          </a:prstGeom>
        </p:spPr>
        <p:txBody>
          <a:bodyPr vert="horz" wrap="square" lIns="0" tIns="13335" rIns="0" bIns="0" rtlCol="0">
            <a:spAutoFit/>
          </a:bodyPr>
          <a:lstStyle/>
          <a:p>
            <a:pPr marL="355600" marR="42545" indent="-342900">
              <a:lnSpc>
                <a:spcPct val="120100"/>
              </a:lnSpc>
              <a:spcBef>
                <a:spcPts val="105"/>
              </a:spcBef>
              <a:buFont typeface="Wingdings" panose="05000000000000000000" pitchFamily="2" charset="2"/>
              <a:buChar char="v"/>
              <a:tabLst>
                <a:tab pos="355600" algn="l"/>
              </a:tabLst>
            </a:pPr>
            <a:r>
              <a:rPr lang="en-US" sz="1800" dirty="0" smtClean="0">
                <a:latin typeface="Arial"/>
                <a:cs typeface="Arial"/>
              </a:rPr>
              <a:t>In </a:t>
            </a:r>
            <a:r>
              <a:rPr lang="en-US" sz="1800" dirty="0" err="1" smtClean="0">
                <a:latin typeface="Arial"/>
                <a:cs typeface="Arial"/>
              </a:rPr>
              <a:t>th</a:t>
            </a:r>
            <a:r>
              <a:rPr lang="sr-Latn-RS" sz="1800" dirty="0" smtClean="0">
                <a:latin typeface="Arial"/>
                <a:cs typeface="Arial"/>
              </a:rPr>
              <a:t>is</a:t>
            </a:r>
            <a:r>
              <a:rPr lang="en-US" sz="1800" dirty="0" smtClean="0">
                <a:latin typeface="Arial"/>
                <a:cs typeface="Arial"/>
              </a:rPr>
              <a:t> </a:t>
            </a:r>
            <a:r>
              <a:rPr lang="en-US" sz="1800" dirty="0" err="1" smtClean="0">
                <a:latin typeface="Arial"/>
                <a:cs typeface="Arial"/>
              </a:rPr>
              <a:t>gangli</a:t>
            </a:r>
            <a:r>
              <a:rPr lang="sr-Latn-RS" dirty="0">
                <a:latin typeface="Arial"/>
                <a:cs typeface="Arial"/>
              </a:rPr>
              <a:t>a</a:t>
            </a:r>
            <a:r>
              <a:rPr lang="en-US" sz="1800" dirty="0" smtClean="0">
                <a:latin typeface="Arial"/>
                <a:cs typeface="Arial"/>
              </a:rPr>
              <a:t>, </a:t>
            </a:r>
            <a:r>
              <a:rPr lang="en-US" sz="1800" dirty="0" smtClean="0">
                <a:latin typeface="Arial"/>
                <a:cs typeface="Arial"/>
              </a:rPr>
              <a:t>there are </a:t>
            </a:r>
            <a:r>
              <a:rPr lang="en-US" sz="1800" dirty="0" err="1" smtClean="0">
                <a:solidFill>
                  <a:srgbClr val="FF0000"/>
                </a:solidFill>
                <a:latin typeface="Arial"/>
                <a:cs typeface="Arial"/>
              </a:rPr>
              <a:t>pseudounipolar</a:t>
            </a:r>
            <a:r>
              <a:rPr lang="en-US" sz="1800" dirty="0" smtClean="0">
                <a:latin typeface="Arial"/>
                <a:cs typeface="Arial"/>
              </a:rPr>
              <a:t> neurons with a centrally placed nucleus, pronounced nucleolus and organelles of the synthetic pathway.</a:t>
            </a:r>
            <a:endParaRPr lang="sr-Latn-RS" sz="1800" dirty="0" smtClean="0">
              <a:latin typeface="Arial"/>
              <a:cs typeface="Arial"/>
            </a:endParaRPr>
          </a:p>
          <a:p>
            <a:pPr marL="355600" marR="42545" indent="-342900">
              <a:lnSpc>
                <a:spcPct val="120100"/>
              </a:lnSpc>
              <a:spcBef>
                <a:spcPts val="105"/>
              </a:spcBef>
              <a:buFont typeface="Wingdings" panose="05000000000000000000" pitchFamily="2" charset="2"/>
              <a:buChar char="v"/>
              <a:tabLst>
                <a:tab pos="355600" algn="l"/>
              </a:tabLst>
            </a:pPr>
            <a:r>
              <a:rPr lang="en-US" sz="1800" dirty="0" smtClean="0">
                <a:latin typeface="Arial"/>
                <a:cs typeface="Arial"/>
              </a:rPr>
              <a:t>An </a:t>
            </a:r>
            <a:r>
              <a:rPr lang="sr-Latn-RS" sz="1800" dirty="0" smtClean="0">
                <a:latin typeface="Arial"/>
                <a:cs typeface="Arial"/>
              </a:rPr>
              <a:t>axon</a:t>
            </a:r>
            <a:r>
              <a:rPr lang="en-US" sz="1800" dirty="0" smtClean="0">
                <a:latin typeface="Arial"/>
                <a:cs typeface="Arial"/>
              </a:rPr>
              <a:t> starts from the body of the neuron and splits into two branches in the shape of the letter T</a:t>
            </a:r>
            <a:endParaRPr lang="sr-Latn-RS" sz="1800" dirty="0" smtClean="0">
              <a:latin typeface="Arial"/>
              <a:cs typeface="Arial"/>
            </a:endParaRPr>
          </a:p>
          <a:p>
            <a:pPr marL="355600" marR="42545" indent="-342900">
              <a:lnSpc>
                <a:spcPct val="120100"/>
              </a:lnSpc>
              <a:spcBef>
                <a:spcPts val="105"/>
              </a:spcBef>
              <a:buFont typeface="Wingdings" panose="05000000000000000000" pitchFamily="2" charset="2"/>
              <a:buChar char="v"/>
              <a:tabLst>
                <a:tab pos="355600" algn="l"/>
              </a:tabLst>
            </a:pPr>
            <a:r>
              <a:rPr lang="en-US" sz="1800" dirty="0" smtClean="0">
                <a:latin typeface="Arial"/>
                <a:cs typeface="Arial"/>
              </a:rPr>
              <a:t>One branch brings an impulse from the periphery - it corresponds to a </a:t>
            </a:r>
            <a:r>
              <a:rPr lang="en-US" sz="1800" dirty="0" smtClean="0">
                <a:solidFill>
                  <a:srgbClr val="7030A0"/>
                </a:solidFill>
                <a:latin typeface="Arial"/>
                <a:cs typeface="Arial"/>
              </a:rPr>
              <a:t>dendrite</a:t>
            </a:r>
            <a:endParaRPr lang="sr-Latn-RS" sz="1800" dirty="0" smtClean="0">
              <a:solidFill>
                <a:srgbClr val="7030A0"/>
              </a:solidFill>
              <a:latin typeface="Arial"/>
              <a:cs typeface="Arial"/>
            </a:endParaRPr>
          </a:p>
          <a:p>
            <a:pPr marL="355600" marR="42545" indent="-342900">
              <a:lnSpc>
                <a:spcPct val="120100"/>
              </a:lnSpc>
              <a:spcBef>
                <a:spcPts val="105"/>
              </a:spcBef>
              <a:buFont typeface="Wingdings" panose="05000000000000000000" pitchFamily="2" charset="2"/>
              <a:buChar char="v"/>
              <a:tabLst>
                <a:tab pos="355600" algn="l"/>
              </a:tabLst>
            </a:pPr>
            <a:r>
              <a:rPr lang="en-US" sz="1800" dirty="0" smtClean="0">
                <a:latin typeface="Arial"/>
                <a:cs typeface="Arial"/>
              </a:rPr>
              <a:t>The second branch, as an </a:t>
            </a:r>
            <a:r>
              <a:rPr lang="en-US" sz="1800" dirty="0" smtClean="0">
                <a:solidFill>
                  <a:srgbClr val="7030A0"/>
                </a:solidFill>
                <a:latin typeface="Arial"/>
                <a:cs typeface="Arial"/>
              </a:rPr>
              <a:t>axon</a:t>
            </a:r>
            <a:r>
              <a:rPr lang="en-US" sz="1800" dirty="0" smtClean="0">
                <a:latin typeface="Arial"/>
                <a:cs typeface="Arial"/>
              </a:rPr>
              <a:t>, conducts the impulse through the posterior root of the spinal nerve to the gray matter of the spinal cord</a:t>
            </a:r>
            <a:endParaRPr lang="sr-Latn-RS" sz="1800" dirty="0" smtClean="0">
              <a:latin typeface="Arial"/>
              <a:cs typeface="Arial"/>
            </a:endParaRPr>
          </a:p>
          <a:p>
            <a:pPr marL="355600" marR="42545" indent="-342900">
              <a:lnSpc>
                <a:spcPct val="120100"/>
              </a:lnSpc>
              <a:spcBef>
                <a:spcPts val="105"/>
              </a:spcBef>
              <a:buFont typeface="Wingdings" panose="05000000000000000000" pitchFamily="2" charset="2"/>
              <a:buChar char="v"/>
              <a:tabLst>
                <a:tab pos="355600" algn="l"/>
              </a:tabLst>
            </a:pPr>
            <a:r>
              <a:rPr lang="sr-Latn-RS" sz="1800" dirty="0" smtClean="0">
                <a:latin typeface="Arial"/>
                <a:cs typeface="Arial"/>
              </a:rPr>
              <a:t>In the neuron vicinity </a:t>
            </a:r>
            <a:r>
              <a:rPr lang="en-US" sz="1800" dirty="0" smtClean="0">
                <a:latin typeface="Arial"/>
                <a:cs typeface="Arial"/>
              </a:rPr>
              <a:t>there are neuroglia cells - </a:t>
            </a:r>
            <a:r>
              <a:rPr lang="en-US" sz="1800" dirty="0" err="1" smtClean="0">
                <a:solidFill>
                  <a:srgbClr val="7030A0"/>
                </a:solidFill>
                <a:latin typeface="Arial"/>
                <a:cs typeface="Arial"/>
              </a:rPr>
              <a:t>amphicites</a:t>
            </a:r>
            <a:r>
              <a:rPr lang="en-US" sz="1800" dirty="0" smtClean="0">
                <a:latin typeface="Arial"/>
                <a:cs typeface="Arial"/>
              </a:rPr>
              <a:t> or </a:t>
            </a:r>
            <a:r>
              <a:rPr lang="en-US" sz="1800" dirty="0" smtClean="0">
                <a:solidFill>
                  <a:srgbClr val="7030A0"/>
                </a:solidFill>
                <a:latin typeface="Arial"/>
                <a:cs typeface="Arial"/>
              </a:rPr>
              <a:t>satellite cells</a:t>
            </a:r>
            <a:r>
              <a:rPr lang="en-US" sz="1800" dirty="0" smtClean="0">
                <a:solidFill>
                  <a:schemeClr val="tx1"/>
                </a:solidFill>
                <a:latin typeface="Arial"/>
                <a:cs typeface="Arial"/>
              </a:rPr>
              <a:t> </a:t>
            </a:r>
            <a:r>
              <a:rPr lang="sr-Latn-RS" sz="1800" dirty="0" smtClean="0">
                <a:solidFill>
                  <a:schemeClr val="tx1"/>
                </a:solidFill>
                <a:latin typeface="Arial"/>
                <a:cs typeface="Arial"/>
              </a:rPr>
              <a:t>similar</a:t>
            </a:r>
            <a:r>
              <a:rPr lang="en-US" sz="1800" dirty="0" smtClean="0">
                <a:latin typeface="Arial"/>
                <a:cs typeface="Arial"/>
              </a:rPr>
              <a:t> to Schwann cells</a:t>
            </a:r>
            <a:endParaRPr lang="sr-Latn-RS" sz="1800" dirty="0" smtClean="0">
              <a:latin typeface="Arial"/>
              <a:cs typeface="Arial"/>
            </a:endParaRPr>
          </a:p>
          <a:p>
            <a:pPr marL="355600" marR="42545" indent="-342900">
              <a:lnSpc>
                <a:spcPct val="120100"/>
              </a:lnSpc>
              <a:spcBef>
                <a:spcPts val="105"/>
              </a:spcBef>
              <a:buChar char="•"/>
              <a:tabLst>
                <a:tab pos="355600" algn="l"/>
              </a:tabLst>
            </a:pPr>
            <a:endParaRPr sz="1800" dirty="0">
              <a:latin typeface="Arial"/>
              <a:cs typeface="Arial"/>
            </a:endParaRPr>
          </a:p>
        </p:txBody>
      </p:sp>
      <p:pic>
        <p:nvPicPr>
          <p:cNvPr id="4" name="object 4"/>
          <p:cNvPicPr/>
          <p:nvPr/>
        </p:nvPicPr>
        <p:blipFill>
          <a:blip r:embed="rId2" cstate="print"/>
          <a:stretch>
            <a:fillRect/>
          </a:stretch>
        </p:blipFill>
        <p:spPr>
          <a:xfrm>
            <a:off x="6472860" y="1285015"/>
            <a:ext cx="2088590" cy="5115772"/>
          </a:xfrm>
          <a:prstGeom prst="rect">
            <a:avLst/>
          </a:prstGeom>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09600" y="151310"/>
            <a:ext cx="7959090" cy="566822"/>
          </a:xfrm>
          <a:prstGeom prst="rect">
            <a:avLst/>
          </a:prstGeom>
        </p:spPr>
        <p:txBody>
          <a:bodyPr vert="horz" wrap="square" lIns="0" tIns="12700" rIns="0" bIns="0" rtlCol="0">
            <a:spAutoFit/>
          </a:bodyPr>
          <a:lstStyle/>
          <a:p>
            <a:pPr marL="12700">
              <a:lnSpc>
                <a:spcPct val="100000"/>
              </a:lnSpc>
              <a:spcBef>
                <a:spcPts val="100"/>
              </a:spcBef>
            </a:pPr>
            <a:r>
              <a:rPr lang="sr-Latn-RS" dirty="0" smtClean="0"/>
              <a:t>Sensory ganglia of cranial nerves</a:t>
            </a:r>
            <a:endParaRPr spc="-10" dirty="0"/>
          </a:p>
        </p:txBody>
      </p:sp>
      <p:sp>
        <p:nvSpPr>
          <p:cNvPr id="3" name="object 3"/>
          <p:cNvSpPr txBox="1">
            <a:spLocks noGrp="1"/>
          </p:cNvSpPr>
          <p:nvPr>
            <p:ph type="body" idx="1"/>
          </p:nvPr>
        </p:nvSpPr>
        <p:spPr>
          <a:xfrm>
            <a:off x="228600" y="1992689"/>
            <a:ext cx="4027170" cy="3388748"/>
          </a:xfrm>
          <a:prstGeom prst="rect">
            <a:avLst/>
          </a:prstGeom>
        </p:spPr>
        <p:txBody>
          <a:bodyPr vert="horz" wrap="square" lIns="0" tIns="13335" rIns="0" bIns="0" rtlCol="0">
            <a:spAutoFit/>
          </a:bodyPr>
          <a:lstStyle/>
          <a:p>
            <a:pPr marL="355600" marR="5080" indent="-342900">
              <a:lnSpc>
                <a:spcPct val="120000"/>
              </a:lnSpc>
              <a:spcBef>
                <a:spcPts val="105"/>
              </a:spcBef>
              <a:buFont typeface="Wingdings" panose="05000000000000000000" pitchFamily="2" charset="2"/>
              <a:buChar char="v"/>
              <a:tabLst>
                <a:tab pos="355600" algn="l"/>
              </a:tabLst>
            </a:pPr>
            <a:r>
              <a:rPr lang="en-US" spc="-10" dirty="0"/>
              <a:t>They are included in the </a:t>
            </a:r>
            <a:r>
              <a:rPr lang="en-US" spc="-10" dirty="0" smtClean="0"/>
              <a:t>certain </a:t>
            </a:r>
            <a:r>
              <a:rPr lang="en-US" spc="-10" dirty="0"/>
              <a:t>cranial nerves (V, VII, VIII, IX, X</a:t>
            </a:r>
            <a:r>
              <a:rPr lang="en-US" spc="-10" dirty="0" smtClean="0"/>
              <a:t>).</a:t>
            </a:r>
            <a:endParaRPr lang="sr-Latn-RS" spc="-10" dirty="0" smtClean="0"/>
          </a:p>
          <a:p>
            <a:pPr marL="355600" marR="5080" indent="-342900">
              <a:lnSpc>
                <a:spcPct val="120000"/>
              </a:lnSpc>
              <a:spcBef>
                <a:spcPts val="105"/>
              </a:spcBef>
              <a:buFont typeface="Wingdings" panose="05000000000000000000" pitchFamily="2" charset="2"/>
              <a:buChar char="v"/>
              <a:tabLst>
                <a:tab pos="355600" algn="l"/>
              </a:tabLst>
            </a:pPr>
            <a:endParaRPr lang="en-US" spc="-10" dirty="0"/>
          </a:p>
          <a:p>
            <a:pPr marL="355600" marR="5080" indent="-342900">
              <a:lnSpc>
                <a:spcPct val="120000"/>
              </a:lnSpc>
              <a:spcBef>
                <a:spcPts val="105"/>
              </a:spcBef>
              <a:buFont typeface="Wingdings" panose="05000000000000000000" pitchFamily="2" charset="2"/>
              <a:buChar char="v"/>
              <a:tabLst>
                <a:tab pos="355600" algn="l"/>
              </a:tabLst>
            </a:pPr>
            <a:r>
              <a:rPr lang="en-US" spc="-10" dirty="0"/>
              <a:t>According to the histological structure, they are </a:t>
            </a:r>
            <a:r>
              <a:rPr lang="en-US" spc="-10" dirty="0" smtClean="0"/>
              <a:t>similar</a:t>
            </a:r>
            <a:r>
              <a:rPr lang="sr-Latn-RS" spc="-10" dirty="0" smtClean="0"/>
              <a:t> </a:t>
            </a:r>
            <a:r>
              <a:rPr lang="en-US" spc="-10" dirty="0" smtClean="0"/>
              <a:t>are </a:t>
            </a:r>
            <a:r>
              <a:rPr lang="en-US" spc="-10" dirty="0"/>
              <a:t>spinal ganglia</a:t>
            </a:r>
            <a:r>
              <a:rPr lang="en-US" spc="-10" dirty="0" smtClean="0"/>
              <a:t>.</a:t>
            </a:r>
            <a:endParaRPr lang="sr-Latn-RS" spc="-10" dirty="0" smtClean="0"/>
          </a:p>
          <a:p>
            <a:pPr marL="355600" marR="5080" indent="-342900">
              <a:lnSpc>
                <a:spcPct val="120000"/>
              </a:lnSpc>
              <a:spcBef>
                <a:spcPts val="105"/>
              </a:spcBef>
              <a:buFont typeface="Wingdings" panose="05000000000000000000" pitchFamily="2" charset="2"/>
              <a:buChar char="v"/>
              <a:tabLst>
                <a:tab pos="355600" algn="l"/>
              </a:tabLst>
            </a:pPr>
            <a:endParaRPr lang="en-US" spc="-10" dirty="0"/>
          </a:p>
          <a:p>
            <a:pPr marL="355600" marR="5080" indent="-342900">
              <a:lnSpc>
                <a:spcPct val="120000"/>
              </a:lnSpc>
              <a:spcBef>
                <a:spcPts val="105"/>
              </a:spcBef>
              <a:buFont typeface="Wingdings" panose="05000000000000000000" pitchFamily="2" charset="2"/>
              <a:buChar char="v"/>
              <a:tabLst>
                <a:tab pos="355600" algn="l"/>
              </a:tabLst>
            </a:pPr>
            <a:r>
              <a:rPr lang="en-US" spc="-10" dirty="0"/>
              <a:t>An exception is the </a:t>
            </a:r>
            <a:r>
              <a:rPr lang="en-US" spc="-10" dirty="0" smtClean="0"/>
              <a:t>ganglia</a:t>
            </a:r>
            <a:r>
              <a:rPr lang="sr-Latn-RS" spc="-10" dirty="0" smtClean="0"/>
              <a:t> </a:t>
            </a:r>
            <a:r>
              <a:rPr lang="en-US" spc="-10" dirty="0" err="1" smtClean="0"/>
              <a:t>vestibulocochlearis</a:t>
            </a:r>
            <a:r>
              <a:rPr lang="en-US" spc="-10" dirty="0" smtClean="0"/>
              <a:t> </a:t>
            </a:r>
            <a:r>
              <a:rPr lang="en-US" spc="-10" dirty="0"/>
              <a:t>containing bipolar neurons.</a:t>
            </a:r>
            <a:endParaRPr spc="-10" dirty="0"/>
          </a:p>
        </p:txBody>
      </p:sp>
      <p:grpSp>
        <p:nvGrpSpPr>
          <p:cNvPr id="4" name="object 4"/>
          <p:cNvGrpSpPr/>
          <p:nvPr/>
        </p:nvGrpSpPr>
        <p:grpSpPr>
          <a:xfrm>
            <a:off x="7131050" y="1415986"/>
            <a:ext cx="1739900" cy="4542155"/>
            <a:chOff x="7131050" y="1415986"/>
            <a:chExt cx="1739900" cy="4542155"/>
          </a:xfrm>
        </p:grpSpPr>
        <p:pic>
          <p:nvPicPr>
            <p:cNvPr id="5" name="object 5"/>
            <p:cNvPicPr/>
            <p:nvPr/>
          </p:nvPicPr>
          <p:blipFill>
            <a:blip r:embed="rId2" cstate="print"/>
            <a:stretch>
              <a:fillRect/>
            </a:stretch>
          </p:blipFill>
          <p:spPr>
            <a:xfrm>
              <a:off x="7143750" y="1722749"/>
              <a:ext cx="1714500" cy="4222438"/>
            </a:xfrm>
            <a:prstGeom prst="rect">
              <a:avLst/>
            </a:prstGeom>
          </p:spPr>
        </p:pic>
        <p:sp>
          <p:nvSpPr>
            <p:cNvPr id="6" name="object 6"/>
            <p:cNvSpPr/>
            <p:nvPr/>
          </p:nvSpPr>
          <p:spPr>
            <a:xfrm>
              <a:off x="7137400" y="1422336"/>
              <a:ext cx="1727200" cy="4529455"/>
            </a:xfrm>
            <a:custGeom>
              <a:avLst/>
              <a:gdLst/>
              <a:ahLst/>
              <a:cxnLst/>
              <a:rect l="l" t="t" r="r" b="b"/>
              <a:pathLst>
                <a:path w="1727200" h="4529455">
                  <a:moveTo>
                    <a:pt x="0" y="4529201"/>
                  </a:moveTo>
                  <a:lnTo>
                    <a:pt x="1727200" y="4529201"/>
                  </a:lnTo>
                  <a:lnTo>
                    <a:pt x="1727200" y="0"/>
                  </a:lnTo>
                  <a:lnTo>
                    <a:pt x="0" y="0"/>
                  </a:lnTo>
                  <a:lnTo>
                    <a:pt x="0" y="4529201"/>
                  </a:lnTo>
                  <a:close/>
                </a:path>
              </a:pathLst>
            </a:custGeom>
            <a:ln w="12700">
              <a:solidFill>
                <a:srgbClr val="BEBEBE"/>
              </a:solidFill>
            </a:ln>
          </p:spPr>
          <p:txBody>
            <a:bodyPr wrap="square" lIns="0" tIns="0" rIns="0" bIns="0" rtlCol="0"/>
            <a:lstStyle/>
            <a:p>
              <a:endParaRPr/>
            </a:p>
          </p:txBody>
        </p:sp>
      </p:grpSp>
      <p:grpSp>
        <p:nvGrpSpPr>
          <p:cNvPr id="7" name="object 7"/>
          <p:cNvGrpSpPr/>
          <p:nvPr/>
        </p:nvGrpSpPr>
        <p:grpSpPr>
          <a:xfrm>
            <a:off x="4581397" y="1415986"/>
            <a:ext cx="2031364" cy="4542155"/>
            <a:chOff x="4581397" y="1415986"/>
            <a:chExt cx="2031364" cy="4542155"/>
          </a:xfrm>
        </p:grpSpPr>
        <p:pic>
          <p:nvPicPr>
            <p:cNvPr id="8" name="object 8"/>
            <p:cNvPicPr/>
            <p:nvPr/>
          </p:nvPicPr>
          <p:blipFill>
            <a:blip r:embed="rId3" cstate="print"/>
            <a:stretch>
              <a:fillRect/>
            </a:stretch>
          </p:blipFill>
          <p:spPr>
            <a:xfrm>
              <a:off x="4867181" y="1722749"/>
              <a:ext cx="1732373" cy="4222438"/>
            </a:xfrm>
            <a:prstGeom prst="rect">
              <a:avLst/>
            </a:prstGeom>
          </p:spPr>
        </p:pic>
        <p:sp>
          <p:nvSpPr>
            <p:cNvPr id="9" name="object 9"/>
            <p:cNvSpPr/>
            <p:nvPr/>
          </p:nvSpPr>
          <p:spPr>
            <a:xfrm>
              <a:off x="4587747" y="1422336"/>
              <a:ext cx="2018664" cy="4529455"/>
            </a:xfrm>
            <a:custGeom>
              <a:avLst/>
              <a:gdLst/>
              <a:ahLst/>
              <a:cxnLst/>
              <a:rect l="l" t="t" r="r" b="b"/>
              <a:pathLst>
                <a:path w="2018665" h="4529455">
                  <a:moveTo>
                    <a:pt x="0" y="4529201"/>
                  </a:moveTo>
                  <a:lnTo>
                    <a:pt x="2018156" y="4529201"/>
                  </a:lnTo>
                  <a:lnTo>
                    <a:pt x="2018156" y="0"/>
                  </a:lnTo>
                  <a:lnTo>
                    <a:pt x="0" y="0"/>
                  </a:lnTo>
                  <a:lnTo>
                    <a:pt x="0" y="4529201"/>
                  </a:lnTo>
                  <a:close/>
                </a:path>
              </a:pathLst>
            </a:custGeom>
            <a:ln w="12700">
              <a:solidFill>
                <a:srgbClr val="BEBEBE"/>
              </a:solidFill>
            </a:ln>
          </p:spPr>
          <p:txBody>
            <a:bodyPr wrap="square" lIns="0" tIns="0" rIns="0" bIns="0" rtlCol="0"/>
            <a:lstStyle/>
            <a:p>
              <a:endParaRPr/>
            </a:p>
          </p:txBody>
        </p:sp>
      </p:gr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491104" y="306006"/>
            <a:ext cx="5052696" cy="566822"/>
          </a:xfrm>
          <a:prstGeom prst="rect">
            <a:avLst/>
          </a:prstGeom>
        </p:spPr>
        <p:txBody>
          <a:bodyPr vert="horz" wrap="square" lIns="0" tIns="12700" rIns="0" bIns="0" rtlCol="0">
            <a:spAutoFit/>
          </a:bodyPr>
          <a:lstStyle/>
          <a:p>
            <a:pPr marL="12700">
              <a:lnSpc>
                <a:spcPct val="100000"/>
              </a:lnSpc>
              <a:spcBef>
                <a:spcPts val="100"/>
              </a:spcBef>
            </a:pPr>
            <a:r>
              <a:rPr lang="sr-Latn-RS" dirty="0" smtClean="0"/>
              <a:t>ANS </a:t>
            </a:r>
            <a:r>
              <a:rPr lang="sr-Latn-RS" dirty="0" smtClean="0"/>
              <a:t>ganglia </a:t>
            </a:r>
            <a:endParaRPr spc="-10" dirty="0"/>
          </a:p>
        </p:txBody>
      </p:sp>
      <p:sp>
        <p:nvSpPr>
          <p:cNvPr id="3" name="object 3"/>
          <p:cNvSpPr txBox="1"/>
          <p:nvPr/>
        </p:nvSpPr>
        <p:spPr>
          <a:xfrm>
            <a:off x="228600" y="1492863"/>
            <a:ext cx="5534660" cy="4414029"/>
          </a:xfrm>
          <a:prstGeom prst="rect">
            <a:avLst/>
          </a:prstGeom>
        </p:spPr>
        <p:txBody>
          <a:bodyPr vert="horz" wrap="square" lIns="0" tIns="119380" rIns="0" bIns="0" rtlCol="0">
            <a:spAutoFit/>
          </a:bodyPr>
          <a:lstStyle/>
          <a:p>
            <a:pPr marL="354965" indent="-342265">
              <a:lnSpc>
                <a:spcPct val="100000"/>
              </a:lnSpc>
              <a:spcBef>
                <a:spcPts val="940"/>
              </a:spcBef>
              <a:buFont typeface="Wingdings" panose="05000000000000000000" pitchFamily="2" charset="2"/>
              <a:buChar char="v"/>
              <a:tabLst>
                <a:tab pos="354965" algn="l"/>
              </a:tabLst>
            </a:pPr>
            <a:r>
              <a:rPr lang="en-US" sz="1800" dirty="0" smtClean="0">
                <a:latin typeface="Arial"/>
                <a:cs typeface="Arial"/>
              </a:rPr>
              <a:t>They belong to ANS</a:t>
            </a:r>
          </a:p>
          <a:p>
            <a:pPr marL="354965" indent="-342265">
              <a:lnSpc>
                <a:spcPct val="100000"/>
              </a:lnSpc>
              <a:spcBef>
                <a:spcPts val="940"/>
              </a:spcBef>
              <a:buFont typeface="Wingdings" panose="05000000000000000000" pitchFamily="2" charset="2"/>
              <a:buChar char="v"/>
              <a:tabLst>
                <a:tab pos="354965" algn="l"/>
              </a:tabLst>
            </a:pPr>
            <a:r>
              <a:rPr lang="en-US" sz="1800" dirty="0" smtClean="0">
                <a:latin typeface="Arial"/>
                <a:cs typeface="Arial"/>
              </a:rPr>
              <a:t>They include sympathetic and parasympathetic ganglia</a:t>
            </a:r>
          </a:p>
          <a:p>
            <a:pPr marL="354965" indent="-342265">
              <a:lnSpc>
                <a:spcPct val="100000"/>
              </a:lnSpc>
              <a:spcBef>
                <a:spcPts val="940"/>
              </a:spcBef>
              <a:buFont typeface="Wingdings" panose="05000000000000000000" pitchFamily="2" charset="2"/>
              <a:buChar char="v"/>
              <a:tabLst>
                <a:tab pos="354965" algn="l"/>
              </a:tabLst>
            </a:pPr>
            <a:r>
              <a:rPr lang="en-US" sz="1800" dirty="0" smtClean="0">
                <a:latin typeface="Arial"/>
                <a:cs typeface="Arial"/>
              </a:rPr>
              <a:t>Both types have similar histological structure</a:t>
            </a:r>
          </a:p>
          <a:p>
            <a:pPr marL="354965" indent="-342265">
              <a:lnSpc>
                <a:spcPct val="100000"/>
              </a:lnSpc>
              <a:spcBef>
                <a:spcPts val="940"/>
              </a:spcBef>
              <a:buFont typeface="Wingdings" panose="05000000000000000000" pitchFamily="2" charset="2"/>
              <a:buChar char="v"/>
              <a:tabLst>
                <a:tab pos="354965" algn="l"/>
              </a:tabLst>
            </a:pPr>
            <a:r>
              <a:rPr lang="en-US" sz="1800" dirty="0" smtClean="0">
                <a:latin typeface="Arial"/>
                <a:cs typeface="Arial"/>
              </a:rPr>
              <a:t>Unlike the spinal ganglia, they contain</a:t>
            </a:r>
            <a:r>
              <a:rPr lang="sr-Latn-RS" sz="1800" dirty="0" smtClean="0">
                <a:latin typeface="Arial"/>
                <a:cs typeface="Arial"/>
              </a:rPr>
              <a:t> </a:t>
            </a:r>
            <a:r>
              <a:rPr lang="en-US" sz="1800" dirty="0" smtClean="0">
                <a:solidFill>
                  <a:srgbClr val="FF0000"/>
                </a:solidFill>
                <a:latin typeface="Arial"/>
                <a:cs typeface="Arial"/>
              </a:rPr>
              <a:t>multipolar ganglion cells </a:t>
            </a:r>
            <a:r>
              <a:rPr lang="en-US" sz="1800" dirty="0" smtClean="0">
                <a:latin typeface="Arial"/>
                <a:cs typeface="Arial"/>
              </a:rPr>
              <a:t>– significantly</a:t>
            </a:r>
            <a:r>
              <a:rPr lang="sr-Latn-RS" sz="1800" dirty="0" smtClean="0">
                <a:latin typeface="Arial"/>
                <a:cs typeface="Arial"/>
              </a:rPr>
              <a:t> </a:t>
            </a:r>
            <a:r>
              <a:rPr lang="en-US" sz="1800" dirty="0" smtClean="0">
                <a:latin typeface="Arial"/>
                <a:cs typeface="Arial"/>
              </a:rPr>
              <a:t>smaller than </a:t>
            </a:r>
            <a:r>
              <a:rPr lang="en-US" sz="1800" dirty="0" err="1" smtClean="0">
                <a:latin typeface="Arial"/>
                <a:cs typeface="Arial"/>
              </a:rPr>
              <a:t>pseudounipolar</a:t>
            </a:r>
            <a:r>
              <a:rPr lang="en-US" sz="1800" dirty="0" smtClean="0">
                <a:latin typeface="Arial"/>
                <a:cs typeface="Arial"/>
              </a:rPr>
              <a:t> in spinal</a:t>
            </a:r>
            <a:r>
              <a:rPr lang="sr-Latn-RS" sz="1800" dirty="0" smtClean="0">
                <a:latin typeface="Arial"/>
                <a:cs typeface="Arial"/>
              </a:rPr>
              <a:t> </a:t>
            </a:r>
            <a:r>
              <a:rPr lang="en-US" sz="1800" dirty="0" smtClean="0">
                <a:latin typeface="Arial"/>
                <a:cs typeface="Arial"/>
              </a:rPr>
              <a:t>ganglion</a:t>
            </a:r>
          </a:p>
          <a:p>
            <a:pPr marL="354965" indent="-342265">
              <a:lnSpc>
                <a:spcPct val="100000"/>
              </a:lnSpc>
              <a:spcBef>
                <a:spcPts val="940"/>
              </a:spcBef>
              <a:buFont typeface="Wingdings" panose="05000000000000000000" pitchFamily="2" charset="2"/>
              <a:buChar char="v"/>
              <a:tabLst>
                <a:tab pos="354965" algn="l"/>
              </a:tabLst>
            </a:pPr>
            <a:r>
              <a:rPr lang="en-US" sz="1800" dirty="0" smtClean="0">
                <a:latin typeface="Arial"/>
                <a:cs typeface="Arial"/>
              </a:rPr>
              <a:t>Multipolar cells form smaller clusters </a:t>
            </a:r>
            <a:endParaRPr lang="sr-Latn-RS" sz="1800" dirty="0" smtClean="0">
              <a:latin typeface="Arial"/>
              <a:cs typeface="Arial"/>
            </a:endParaRPr>
          </a:p>
          <a:p>
            <a:pPr marL="354965" indent="-342265">
              <a:lnSpc>
                <a:spcPct val="100000"/>
              </a:lnSpc>
              <a:spcBef>
                <a:spcPts val="940"/>
              </a:spcBef>
              <a:buFont typeface="Wingdings" panose="05000000000000000000" pitchFamily="2" charset="2"/>
              <a:buChar char="v"/>
              <a:tabLst>
                <a:tab pos="354965" algn="l"/>
              </a:tabLst>
            </a:pPr>
            <a:r>
              <a:rPr lang="en-US" sz="1800" dirty="0" smtClean="0">
                <a:latin typeface="Arial"/>
                <a:cs typeface="Arial"/>
              </a:rPr>
              <a:t>The nucleus is round and eccentrically placed, one or two nucleoli are expressed and synthetic organelles are developed.</a:t>
            </a:r>
          </a:p>
          <a:p>
            <a:pPr marL="354965" indent="-342265">
              <a:lnSpc>
                <a:spcPct val="100000"/>
              </a:lnSpc>
              <a:spcBef>
                <a:spcPts val="940"/>
              </a:spcBef>
              <a:buFont typeface="Wingdings" panose="05000000000000000000" pitchFamily="2" charset="2"/>
              <a:buChar char="v"/>
              <a:tabLst>
                <a:tab pos="354965" algn="l"/>
              </a:tabLst>
            </a:pPr>
            <a:r>
              <a:rPr lang="en-US" sz="1800" dirty="0" smtClean="0">
                <a:latin typeface="Arial"/>
                <a:cs typeface="Arial"/>
              </a:rPr>
              <a:t>Apart from multipolar neurons, there are also</a:t>
            </a:r>
            <a:r>
              <a:rPr lang="sr-Latn-RS" sz="1800" dirty="0" smtClean="0">
                <a:latin typeface="Arial"/>
                <a:cs typeface="Arial"/>
              </a:rPr>
              <a:t> </a:t>
            </a:r>
            <a:r>
              <a:rPr lang="en-US" sz="1800" dirty="0" smtClean="0">
                <a:latin typeface="Arial"/>
                <a:cs typeface="Arial"/>
              </a:rPr>
              <a:t>interneurons with unmyelinated axons.</a:t>
            </a:r>
            <a:endParaRPr sz="1800" dirty="0">
              <a:latin typeface="Arial"/>
              <a:cs typeface="Arial"/>
            </a:endParaRPr>
          </a:p>
        </p:txBody>
      </p:sp>
      <p:grpSp>
        <p:nvGrpSpPr>
          <p:cNvPr id="4" name="object 4"/>
          <p:cNvGrpSpPr/>
          <p:nvPr/>
        </p:nvGrpSpPr>
        <p:grpSpPr>
          <a:xfrm>
            <a:off x="6345301" y="1058913"/>
            <a:ext cx="2506980" cy="5281930"/>
            <a:chOff x="6345301" y="1058913"/>
            <a:chExt cx="2506980" cy="5281930"/>
          </a:xfrm>
        </p:grpSpPr>
        <p:pic>
          <p:nvPicPr>
            <p:cNvPr id="5" name="object 5"/>
            <p:cNvPicPr/>
            <p:nvPr/>
          </p:nvPicPr>
          <p:blipFill>
            <a:blip r:embed="rId2" cstate="print"/>
            <a:stretch>
              <a:fillRect/>
            </a:stretch>
          </p:blipFill>
          <p:spPr>
            <a:xfrm>
              <a:off x="6358001" y="1163826"/>
              <a:ext cx="2481326" cy="5163935"/>
            </a:xfrm>
            <a:prstGeom prst="rect">
              <a:avLst/>
            </a:prstGeom>
          </p:spPr>
        </p:pic>
        <p:sp>
          <p:nvSpPr>
            <p:cNvPr id="6" name="object 6"/>
            <p:cNvSpPr/>
            <p:nvPr/>
          </p:nvSpPr>
          <p:spPr>
            <a:xfrm>
              <a:off x="6351651" y="1065263"/>
              <a:ext cx="2494280" cy="5269230"/>
            </a:xfrm>
            <a:custGeom>
              <a:avLst/>
              <a:gdLst/>
              <a:ahLst/>
              <a:cxnLst/>
              <a:rect l="l" t="t" r="r" b="b"/>
              <a:pathLst>
                <a:path w="2494279" h="5269230">
                  <a:moveTo>
                    <a:pt x="0" y="5268849"/>
                  </a:moveTo>
                  <a:lnTo>
                    <a:pt x="2494026" y="5268849"/>
                  </a:lnTo>
                  <a:lnTo>
                    <a:pt x="2494026" y="0"/>
                  </a:lnTo>
                  <a:lnTo>
                    <a:pt x="0" y="0"/>
                  </a:lnTo>
                  <a:lnTo>
                    <a:pt x="0" y="5268849"/>
                  </a:lnTo>
                  <a:close/>
                </a:path>
              </a:pathLst>
            </a:custGeom>
            <a:ln w="12700">
              <a:solidFill>
                <a:srgbClr val="BEBEBE"/>
              </a:solidFill>
            </a:ln>
          </p:spPr>
          <p:txBody>
            <a:bodyPr wrap="square" lIns="0" tIns="0" rIns="0" bIns="0" rtlCol="0"/>
            <a:lstStyle/>
            <a:p>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533400" y="457200"/>
            <a:ext cx="4333875" cy="2546338"/>
          </a:xfrm>
          <a:prstGeom prst="rect">
            <a:avLst/>
          </a:prstGeom>
        </p:spPr>
        <p:txBody>
          <a:bodyPr vert="horz" wrap="square" lIns="0" tIns="12700" rIns="0" bIns="0" rtlCol="0">
            <a:spAutoFit/>
          </a:bodyPr>
          <a:lstStyle/>
          <a:p>
            <a:pPr marL="355600" marR="5080" indent="-342900">
              <a:lnSpc>
                <a:spcPct val="130000"/>
              </a:lnSpc>
              <a:spcBef>
                <a:spcPts val="100"/>
              </a:spcBef>
              <a:buChar char="•"/>
              <a:tabLst>
                <a:tab pos="355600" algn="l"/>
              </a:tabLst>
            </a:pPr>
            <a:r>
              <a:rPr lang="en-US" sz="1800" dirty="0" smtClean="0">
                <a:latin typeface="Arial"/>
                <a:cs typeface="Arial"/>
              </a:rPr>
              <a:t>The part of the muscle cell that contains only thin filaments is </a:t>
            </a:r>
            <a:r>
              <a:rPr lang="en-US" dirty="0" smtClean="0">
                <a:latin typeface="Arial"/>
                <a:cs typeface="Arial"/>
              </a:rPr>
              <a:t>labeled</a:t>
            </a:r>
            <a:r>
              <a:rPr lang="en-US" sz="1800" dirty="0" smtClean="0">
                <a:latin typeface="Arial"/>
                <a:cs typeface="Arial"/>
              </a:rPr>
              <a:t> as a </a:t>
            </a:r>
            <a:r>
              <a:rPr lang="en-US" sz="1800" dirty="0" smtClean="0">
                <a:solidFill>
                  <a:srgbClr val="FF0000"/>
                </a:solidFill>
                <a:latin typeface="Arial"/>
                <a:cs typeface="Arial"/>
              </a:rPr>
              <a:t>bright, isotropic </a:t>
            </a:r>
            <a:r>
              <a:rPr lang="en-US" sz="1800" dirty="0" smtClean="0">
                <a:latin typeface="Arial"/>
                <a:cs typeface="Arial"/>
              </a:rPr>
              <a:t>or</a:t>
            </a:r>
            <a:r>
              <a:rPr lang="en-US" sz="1800" dirty="0" smtClean="0">
                <a:solidFill>
                  <a:srgbClr val="FF0000"/>
                </a:solidFill>
                <a:latin typeface="Arial"/>
                <a:cs typeface="Arial"/>
              </a:rPr>
              <a:t> I-stripe </a:t>
            </a:r>
            <a:r>
              <a:rPr lang="en-US" sz="1800" dirty="0" smtClean="0">
                <a:latin typeface="Arial"/>
                <a:cs typeface="Arial"/>
              </a:rPr>
              <a:t>on the microscope.</a:t>
            </a:r>
          </a:p>
          <a:p>
            <a:pPr marL="355600" marR="5080" indent="-342900">
              <a:lnSpc>
                <a:spcPct val="130000"/>
              </a:lnSpc>
              <a:spcBef>
                <a:spcPts val="100"/>
              </a:spcBef>
              <a:buChar char="•"/>
              <a:tabLst>
                <a:tab pos="355600" algn="l"/>
              </a:tabLst>
            </a:pPr>
            <a:r>
              <a:rPr lang="en-US" sz="1800" dirty="0" smtClean="0">
                <a:latin typeface="Arial"/>
                <a:cs typeface="Arial"/>
              </a:rPr>
              <a:t>The part of the cell containing the thick filaments is referred to as </a:t>
            </a:r>
            <a:r>
              <a:rPr lang="en-US" sz="1800" dirty="0" smtClean="0">
                <a:solidFill>
                  <a:srgbClr val="FF0000"/>
                </a:solidFill>
                <a:latin typeface="Arial"/>
                <a:cs typeface="Arial"/>
              </a:rPr>
              <a:t>dark, anisotropic</a:t>
            </a:r>
            <a:r>
              <a:rPr lang="en-US" sz="1800" dirty="0" smtClean="0">
                <a:latin typeface="Arial"/>
                <a:cs typeface="Arial"/>
              </a:rPr>
              <a:t>, or </a:t>
            </a:r>
            <a:r>
              <a:rPr lang="en-US" sz="1800" dirty="0" smtClean="0">
                <a:solidFill>
                  <a:srgbClr val="FF0000"/>
                </a:solidFill>
                <a:latin typeface="Arial"/>
                <a:cs typeface="Arial"/>
              </a:rPr>
              <a:t>A-stripe</a:t>
            </a:r>
            <a:r>
              <a:rPr lang="en-US" sz="1800" dirty="0" smtClean="0">
                <a:latin typeface="Arial"/>
                <a:cs typeface="Arial"/>
              </a:rPr>
              <a:t>.</a:t>
            </a:r>
            <a:endParaRPr sz="1800" dirty="0">
              <a:latin typeface="Arial"/>
              <a:cs typeface="Arial"/>
            </a:endParaRPr>
          </a:p>
        </p:txBody>
      </p:sp>
      <p:pic>
        <p:nvPicPr>
          <p:cNvPr id="7" name="Picture 6"/>
          <p:cNvPicPr>
            <a:picLocks noChangeAspect="1"/>
          </p:cNvPicPr>
          <p:nvPr/>
        </p:nvPicPr>
        <p:blipFill rotWithShape="1">
          <a:blip r:embed="rId2"/>
          <a:srcRect r="21175"/>
          <a:stretch/>
        </p:blipFill>
        <p:spPr>
          <a:xfrm>
            <a:off x="4038600" y="2764935"/>
            <a:ext cx="4800600" cy="4037152"/>
          </a:xfrm>
          <a:prstGeom prst="rect">
            <a:avLst/>
          </a:prstGeom>
        </p:spPr>
      </p:pic>
    </p:spTree>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7"/>
          <p:cNvSpPr txBox="1"/>
          <p:nvPr/>
        </p:nvSpPr>
        <p:spPr>
          <a:xfrm>
            <a:off x="549594" y="402851"/>
            <a:ext cx="6308406" cy="372923"/>
          </a:xfrm>
          <a:prstGeom prst="rect">
            <a:avLst/>
          </a:prstGeom>
        </p:spPr>
        <p:txBody>
          <a:bodyPr vert="horz" wrap="square" lIns="0" tIns="12700" rIns="0" bIns="0" rtlCol="0">
            <a:spAutoFit/>
          </a:bodyPr>
          <a:lstStyle/>
          <a:p>
            <a:pPr marL="12700" marR="5080">
              <a:lnSpc>
                <a:spcPct val="130000"/>
              </a:lnSpc>
              <a:spcBef>
                <a:spcPts val="100"/>
              </a:spcBef>
            </a:pPr>
            <a:r>
              <a:rPr lang="en-US" sz="1800" spc="-10" dirty="0" smtClean="0">
                <a:latin typeface="Arial"/>
                <a:cs typeface="Arial"/>
              </a:rPr>
              <a:t>Light and dark stripes alternate at regular intervals.</a:t>
            </a:r>
            <a:endParaRPr sz="1800" dirty="0">
              <a:latin typeface="Arial"/>
              <a:cs typeface="Arial"/>
            </a:endParaRPr>
          </a:p>
        </p:txBody>
      </p:sp>
      <p:sp>
        <p:nvSpPr>
          <p:cNvPr id="8" name="object 8"/>
          <p:cNvSpPr txBox="1"/>
          <p:nvPr/>
        </p:nvSpPr>
        <p:spPr>
          <a:xfrm>
            <a:off x="549594" y="778733"/>
            <a:ext cx="8277769" cy="1415772"/>
          </a:xfrm>
          <a:prstGeom prst="rect">
            <a:avLst/>
          </a:prstGeom>
        </p:spPr>
        <p:txBody>
          <a:bodyPr vert="horz" wrap="square" lIns="0" tIns="12700" rIns="0" bIns="0" rtlCol="0">
            <a:spAutoFit/>
          </a:bodyPr>
          <a:lstStyle/>
          <a:p>
            <a:pPr marL="12700" marR="5080">
              <a:lnSpc>
                <a:spcPct val="130000"/>
              </a:lnSpc>
              <a:spcBef>
                <a:spcPts val="100"/>
              </a:spcBef>
            </a:pPr>
            <a:r>
              <a:rPr lang="en-US" sz="1800" dirty="0" smtClean="0">
                <a:solidFill>
                  <a:schemeClr val="tx1"/>
                </a:solidFill>
                <a:latin typeface="Arial"/>
                <a:cs typeface="Arial"/>
              </a:rPr>
              <a:t>Both the A and I bands are bisected by narrow regions of contrasting density. The light I band is bisected by a dense line, the </a:t>
            </a:r>
            <a:r>
              <a:rPr lang="en-US" sz="1800" dirty="0" smtClean="0">
                <a:solidFill>
                  <a:srgbClr val="FF0000"/>
                </a:solidFill>
                <a:latin typeface="Arial"/>
                <a:cs typeface="Arial"/>
              </a:rPr>
              <a:t>Z li</a:t>
            </a:r>
            <a:r>
              <a:rPr lang="en-US" sz="1800" dirty="0" smtClean="0">
                <a:solidFill>
                  <a:schemeClr val="tx1"/>
                </a:solidFill>
                <a:latin typeface="Arial"/>
                <a:cs typeface="Arial"/>
              </a:rPr>
              <a:t>ne, also called the Z disc. The dark A band is bisected by a less dense, or light, region called the </a:t>
            </a:r>
            <a:r>
              <a:rPr lang="en-US" sz="1800" dirty="0" smtClean="0">
                <a:solidFill>
                  <a:srgbClr val="FF0000"/>
                </a:solidFill>
                <a:latin typeface="Arial"/>
                <a:cs typeface="Arial"/>
              </a:rPr>
              <a:t>H band</a:t>
            </a:r>
            <a:r>
              <a:rPr lang="en-US" sz="1800" dirty="0" smtClean="0">
                <a:solidFill>
                  <a:schemeClr val="tx1"/>
                </a:solidFill>
                <a:latin typeface="Arial"/>
                <a:cs typeface="Arial"/>
              </a:rPr>
              <a:t>. Furthermore, bisecting the light H band is a narrow dense line called the </a:t>
            </a:r>
            <a:r>
              <a:rPr lang="en-US" sz="1800" dirty="0" smtClean="0">
                <a:solidFill>
                  <a:srgbClr val="FF0000"/>
                </a:solidFill>
                <a:latin typeface="Arial"/>
                <a:cs typeface="Arial"/>
              </a:rPr>
              <a:t>M li</a:t>
            </a:r>
            <a:r>
              <a:rPr lang="en-US" sz="1800" dirty="0" smtClean="0">
                <a:solidFill>
                  <a:schemeClr val="tx1"/>
                </a:solidFill>
                <a:latin typeface="Arial"/>
                <a:cs typeface="Arial"/>
              </a:rPr>
              <a:t>ne. </a:t>
            </a:r>
            <a:endParaRPr sz="1800" dirty="0">
              <a:solidFill>
                <a:schemeClr val="tx1"/>
              </a:solidFill>
              <a:latin typeface="Arial"/>
              <a:cs typeface="Arial"/>
            </a:endParaRPr>
          </a:p>
        </p:txBody>
      </p:sp>
      <p:pic>
        <p:nvPicPr>
          <p:cNvPr id="13" name="Picture 12"/>
          <p:cNvPicPr>
            <a:picLocks noChangeAspect="1"/>
          </p:cNvPicPr>
          <p:nvPr/>
        </p:nvPicPr>
        <p:blipFill>
          <a:blip r:embed="rId2"/>
          <a:stretch>
            <a:fillRect/>
          </a:stretch>
        </p:blipFill>
        <p:spPr>
          <a:xfrm>
            <a:off x="1295400" y="2895600"/>
            <a:ext cx="6858000" cy="3319272"/>
          </a:xfrm>
          <a:prstGeom prst="rect">
            <a:avLst/>
          </a:prstGeom>
        </p:spPr>
      </p:pic>
    </p:spTree>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20559" y="196545"/>
            <a:ext cx="7502880" cy="643304"/>
          </a:xfrm>
          <a:prstGeom prst="rect">
            <a:avLst/>
          </a:prstGeom>
        </p:spPr>
        <p:txBody>
          <a:bodyPr vert="horz" wrap="square" lIns="0" tIns="88442" rIns="0" bIns="0" rtlCol="0">
            <a:spAutoFit/>
          </a:bodyPr>
          <a:lstStyle/>
          <a:p>
            <a:pPr marL="2559685">
              <a:lnSpc>
                <a:spcPct val="100000"/>
              </a:lnSpc>
              <a:spcBef>
                <a:spcPts val="100"/>
              </a:spcBef>
            </a:pPr>
            <a:r>
              <a:rPr lang="en-US" spc="-10" dirty="0" smtClean="0"/>
              <a:t>Sarcomere</a:t>
            </a:r>
            <a:endParaRPr spc="-10" dirty="0"/>
          </a:p>
        </p:txBody>
      </p:sp>
      <p:sp>
        <p:nvSpPr>
          <p:cNvPr id="3" name="object 3"/>
          <p:cNvSpPr txBox="1"/>
          <p:nvPr/>
        </p:nvSpPr>
        <p:spPr>
          <a:xfrm>
            <a:off x="568641" y="1752600"/>
            <a:ext cx="8006715" cy="664926"/>
          </a:xfrm>
          <a:prstGeom prst="rect">
            <a:avLst/>
          </a:prstGeom>
        </p:spPr>
        <p:txBody>
          <a:bodyPr vert="horz" wrap="square" lIns="0" tIns="109855" rIns="0" bIns="0" rtlCol="0">
            <a:spAutoFit/>
          </a:bodyPr>
          <a:lstStyle/>
          <a:p>
            <a:r>
              <a:rPr lang="en-US" sz="1800" dirty="0"/>
              <a:t>The </a:t>
            </a:r>
            <a:r>
              <a:rPr lang="en-US" sz="1800" b="1" dirty="0" smtClean="0">
                <a:solidFill>
                  <a:srgbClr val="FF0000"/>
                </a:solidFill>
              </a:rPr>
              <a:t>sarcomere</a:t>
            </a:r>
            <a:r>
              <a:rPr lang="en-US" sz="1800" b="1" dirty="0" smtClean="0"/>
              <a:t> </a:t>
            </a:r>
            <a:r>
              <a:rPr lang="en-US" sz="1800" dirty="0"/>
              <a:t>is the basic contractile unit of </a:t>
            </a:r>
            <a:r>
              <a:rPr lang="en-US" sz="1800" dirty="0" smtClean="0"/>
              <a:t>striated muscle</a:t>
            </a:r>
            <a:r>
              <a:rPr lang="en-US" sz="1800" dirty="0"/>
              <a:t>. It is the portion of a myofibril </a:t>
            </a:r>
            <a:r>
              <a:rPr lang="en-US" sz="1800" dirty="0">
                <a:solidFill>
                  <a:srgbClr val="FF0000"/>
                </a:solidFill>
              </a:rPr>
              <a:t>between two </a:t>
            </a:r>
            <a:r>
              <a:rPr lang="en-US" sz="1800" dirty="0" smtClean="0">
                <a:solidFill>
                  <a:srgbClr val="FF0000"/>
                </a:solidFill>
              </a:rPr>
              <a:t>adjacent Z </a:t>
            </a:r>
            <a:r>
              <a:rPr lang="en-US" sz="1800" dirty="0">
                <a:solidFill>
                  <a:srgbClr val="FF0000"/>
                </a:solidFill>
              </a:rPr>
              <a:t>lines</a:t>
            </a:r>
            <a:r>
              <a:rPr lang="en-US" sz="1800" dirty="0"/>
              <a:t>.</a:t>
            </a:r>
            <a:endParaRPr sz="1600" dirty="0">
              <a:latin typeface="Arial"/>
              <a:cs typeface="Arial"/>
            </a:endParaRPr>
          </a:p>
        </p:txBody>
      </p:sp>
      <p:pic>
        <p:nvPicPr>
          <p:cNvPr id="5" name="Picture 4"/>
          <p:cNvPicPr>
            <a:picLocks noChangeAspect="1"/>
          </p:cNvPicPr>
          <p:nvPr/>
        </p:nvPicPr>
        <p:blipFill>
          <a:blip r:embed="rId2"/>
          <a:stretch>
            <a:fillRect/>
          </a:stretch>
        </p:blipFill>
        <p:spPr>
          <a:xfrm>
            <a:off x="222750" y="3048000"/>
            <a:ext cx="8096250" cy="2409825"/>
          </a:xfrm>
          <a:prstGeom prst="rect">
            <a:avLst/>
          </a:prstGeom>
        </p:spPr>
      </p:pic>
    </p:spTree>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519</TotalTime>
  <Words>5007</Words>
  <Application>Microsoft Office PowerPoint</Application>
  <PresentationFormat>On-screen Show (4:3)</PresentationFormat>
  <Paragraphs>399</Paragraphs>
  <Slides>66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66</vt:i4>
      </vt:variant>
    </vt:vector>
  </HeadingPairs>
  <TitlesOfParts>
    <vt:vector size="72" baseType="lpstr">
      <vt:lpstr>Arial</vt:lpstr>
      <vt:lpstr>Calibri</vt:lpstr>
      <vt:lpstr>Tahoma</vt:lpstr>
      <vt:lpstr>Times New Roman</vt:lpstr>
      <vt:lpstr>Wingdings</vt:lpstr>
      <vt:lpstr>Office Theme</vt:lpstr>
      <vt:lpstr>PowerPoint Presentation</vt:lpstr>
      <vt:lpstr>PowerPoint Presentation</vt:lpstr>
      <vt:lpstr>Muscle tissue</vt:lpstr>
      <vt:lpstr>PowerPoint Presentation</vt:lpstr>
      <vt:lpstr>Skeletal muscle cell (striated)</vt:lpstr>
      <vt:lpstr>PowerPoint Presentation</vt:lpstr>
      <vt:lpstr>PowerPoint Presentation</vt:lpstr>
      <vt:lpstr>PowerPoint Presentation</vt:lpstr>
      <vt:lpstr>Sarcomere</vt:lpstr>
      <vt:lpstr>PowerPoint Presentation</vt:lpstr>
      <vt:lpstr>Thick filaments</vt:lpstr>
      <vt:lpstr>PowerPoint Presentation</vt:lpstr>
      <vt:lpstr>PowerPoint Presentation</vt:lpstr>
      <vt:lpstr>Types of muscle fibers</vt:lpstr>
      <vt:lpstr>PowerPoint Presentation</vt:lpstr>
      <vt:lpstr>Innervation </vt:lpstr>
      <vt:lpstr>PowerPoint Presentation</vt:lpstr>
      <vt:lpstr>Striated muscle –cardiac muscle</vt:lpstr>
      <vt:lpstr>PowerPoint Presentation</vt:lpstr>
      <vt:lpstr>PowerPoint Presentation</vt:lpstr>
      <vt:lpstr>Smooth muscle</vt:lpstr>
      <vt:lpstr>PowerPoint Presentation</vt:lpstr>
      <vt:lpstr>PowerPoint Presentation</vt:lpstr>
      <vt:lpstr>PowerPoint Presentation</vt:lpstr>
      <vt:lpstr>PowerPoint Presentation</vt:lpstr>
      <vt:lpstr>Myofibroblasts</vt:lpstr>
      <vt:lpstr>Perycytes</vt:lpstr>
      <vt:lpstr>PowerPoint Presentation</vt:lpstr>
      <vt:lpstr>Basic features</vt:lpstr>
      <vt:lpstr>Pericaryon</vt:lpstr>
      <vt:lpstr>Dendrites and axon</vt:lpstr>
      <vt:lpstr>PowerPoint Presentation</vt:lpstr>
      <vt:lpstr>Neuron types</vt:lpstr>
      <vt:lpstr>PowerPoint Presentation</vt:lpstr>
      <vt:lpstr>Glial cells</vt:lpstr>
      <vt:lpstr>Schwan cell</vt:lpstr>
      <vt:lpstr>Myelin sheath</vt:lpstr>
      <vt:lpstr>Satelite cells</vt:lpstr>
      <vt:lpstr>Oligodendrocyte</vt:lpstr>
      <vt:lpstr>Astrocytes</vt:lpstr>
      <vt:lpstr>Microglia. Ependimal cells. </vt:lpstr>
      <vt:lpstr>Nerve endings</vt:lpstr>
      <vt:lpstr>PowerPoint Presentation</vt:lpstr>
      <vt:lpstr>Synapse</vt:lpstr>
      <vt:lpstr>PowerPoint Presentation</vt:lpstr>
      <vt:lpstr>PowerPoint Presentation</vt:lpstr>
      <vt:lpstr>Nervous system</vt:lpstr>
      <vt:lpstr>Central nervous system</vt:lpstr>
      <vt:lpstr>Cerebrum</vt:lpstr>
      <vt:lpstr>Grey matter neurons</vt:lpstr>
      <vt:lpstr>PowerPoint Presentation</vt:lpstr>
      <vt:lpstr>Cerebellum</vt:lpstr>
      <vt:lpstr>Spinal cord</vt:lpstr>
      <vt:lpstr>Meninges</vt:lpstr>
      <vt:lpstr>Meninges</vt:lpstr>
      <vt:lpstr>Meninges</vt:lpstr>
      <vt:lpstr>Choroid рlexus and blood-brain barier</vt:lpstr>
      <vt:lpstr>Peripheral nervous system</vt:lpstr>
      <vt:lpstr>Peripheral nervous system</vt:lpstr>
      <vt:lpstr>Peripheral nerves</vt:lpstr>
      <vt:lpstr>PowerPoint Presentation</vt:lpstr>
      <vt:lpstr>Ganglion</vt:lpstr>
      <vt:lpstr>Ganglion</vt:lpstr>
      <vt:lpstr>Dorsal root ganglia</vt:lpstr>
      <vt:lpstr>Sensory ganglia of cranial nerves</vt:lpstr>
      <vt:lpstr>ANS ganglia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Zoran Milosavljevic</cp:lastModifiedBy>
  <cp:revision>95</cp:revision>
  <dcterms:created xsi:type="dcterms:W3CDTF">2023-11-08T19:48:56Z</dcterms:created>
  <dcterms:modified xsi:type="dcterms:W3CDTF">2023-11-27T20:15:42Z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astSaved">
    <vt:filetime>2023-11-08T00:00:00Z</vt:filetime>
  </property>
  <property fmtid="{D5CDD505-2E9C-101B-9397-08002B2CF9AE}" pid="3" name="Producer">
    <vt:lpwstr>iLovePDF</vt:lpwstr>
  </property>
</Properties>
</file>